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27"/>
  </p:notesMasterIdLst>
  <p:sldIdLst>
    <p:sldId id="256" r:id="rId2"/>
    <p:sldId id="258" r:id="rId3"/>
    <p:sldId id="259" r:id="rId4"/>
    <p:sldId id="359" r:id="rId5"/>
    <p:sldId id="347" r:id="rId6"/>
    <p:sldId id="358" r:id="rId7"/>
    <p:sldId id="357" r:id="rId8"/>
    <p:sldId id="34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56" r:id="rId21"/>
    <p:sldId id="371" r:id="rId22"/>
    <p:sldId id="353" r:id="rId23"/>
    <p:sldId id="373" r:id="rId24"/>
    <p:sldId id="374" r:id="rId25"/>
    <p:sldId id="262" r:id="rId26"/>
    <p:sldId id="383" r:id="rId27"/>
    <p:sldId id="408" r:id="rId28"/>
    <p:sldId id="409" r:id="rId29"/>
    <p:sldId id="410" r:id="rId30"/>
    <p:sldId id="411" r:id="rId31"/>
    <p:sldId id="412" r:id="rId32"/>
    <p:sldId id="413" r:id="rId33"/>
    <p:sldId id="415" r:id="rId34"/>
    <p:sldId id="416" r:id="rId35"/>
    <p:sldId id="417" r:id="rId36"/>
    <p:sldId id="375" r:id="rId37"/>
    <p:sldId id="390" r:id="rId38"/>
    <p:sldId id="391" r:id="rId39"/>
    <p:sldId id="392" r:id="rId40"/>
    <p:sldId id="393" r:id="rId41"/>
    <p:sldId id="395" r:id="rId42"/>
    <p:sldId id="401" r:id="rId43"/>
    <p:sldId id="406" r:id="rId44"/>
    <p:sldId id="398" r:id="rId45"/>
    <p:sldId id="399" r:id="rId46"/>
    <p:sldId id="400" r:id="rId47"/>
    <p:sldId id="397" r:id="rId48"/>
    <p:sldId id="402" r:id="rId49"/>
    <p:sldId id="403" r:id="rId50"/>
    <p:sldId id="404" r:id="rId51"/>
    <p:sldId id="405" r:id="rId52"/>
    <p:sldId id="407" r:id="rId53"/>
    <p:sldId id="419" r:id="rId54"/>
    <p:sldId id="420" r:id="rId55"/>
    <p:sldId id="421" r:id="rId56"/>
    <p:sldId id="422" r:id="rId57"/>
    <p:sldId id="423" r:id="rId58"/>
    <p:sldId id="424" r:id="rId59"/>
    <p:sldId id="418" r:id="rId60"/>
    <p:sldId id="425" r:id="rId61"/>
    <p:sldId id="426" r:id="rId62"/>
    <p:sldId id="427" r:id="rId63"/>
    <p:sldId id="428" r:id="rId64"/>
    <p:sldId id="429" r:id="rId65"/>
    <p:sldId id="267" r:id="rId66"/>
    <p:sldId id="430" r:id="rId67"/>
    <p:sldId id="436" r:id="rId68"/>
    <p:sldId id="437" r:id="rId69"/>
    <p:sldId id="438" r:id="rId70"/>
    <p:sldId id="439" r:id="rId71"/>
    <p:sldId id="440" r:id="rId72"/>
    <p:sldId id="441" r:id="rId73"/>
    <p:sldId id="442" r:id="rId74"/>
    <p:sldId id="443" r:id="rId75"/>
    <p:sldId id="431" r:id="rId76"/>
    <p:sldId id="444" r:id="rId77"/>
    <p:sldId id="445" r:id="rId78"/>
    <p:sldId id="446" r:id="rId79"/>
    <p:sldId id="447" r:id="rId80"/>
    <p:sldId id="448" r:id="rId81"/>
    <p:sldId id="449" r:id="rId82"/>
    <p:sldId id="432" r:id="rId83"/>
    <p:sldId id="450" r:id="rId84"/>
    <p:sldId id="451" r:id="rId85"/>
    <p:sldId id="452" r:id="rId86"/>
    <p:sldId id="453" r:id="rId87"/>
    <p:sldId id="454" r:id="rId88"/>
    <p:sldId id="455" r:id="rId89"/>
    <p:sldId id="433" r:id="rId90"/>
    <p:sldId id="456" r:id="rId91"/>
    <p:sldId id="457" r:id="rId92"/>
    <p:sldId id="336" r:id="rId93"/>
    <p:sldId id="435" r:id="rId94"/>
    <p:sldId id="335" r:id="rId95"/>
    <p:sldId id="458" r:id="rId96"/>
    <p:sldId id="434" r:id="rId97"/>
    <p:sldId id="311" r:id="rId98"/>
    <p:sldId id="325" r:id="rId99"/>
    <p:sldId id="467" r:id="rId100"/>
    <p:sldId id="319" r:id="rId101"/>
    <p:sldId id="468" r:id="rId102"/>
    <p:sldId id="460" r:id="rId103"/>
    <p:sldId id="461" r:id="rId104"/>
    <p:sldId id="469" r:id="rId105"/>
    <p:sldId id="470" r:id="rId106"/>
    <p:sldId id="327" r:id="rId107"/>
    <p:sldId id="471" r:id="rId108"/>
    <p:sldId id="472" r:id="rId109"/>
    <p:sldId id="330" r:id="rId110"/>
    <p:sldId id="337" r:id="rId111"/>
    <p:sldId id="473" r:id="rId112"/>
    <p:sldId id="474" r:id="rId113"/>
    <p:sldId id="475" r:id="rId114"/>
    <p:sldId id="476" r:id="rId115"/>
    <p:sldId id="477" r:id="rId116"/>
    <p:sldId id="478" r:id="rId117"/>
    <p:sldId id="479" r:id="rId118"/>
    <p:sldId id="480" r:id="rId119"/>
    <p:sldId id="466" r:id="rId120"/>
    <p:sldId id="310" r:id="rId121"/>
    <p:sldId id="331" r:id="rId122"/>
    <p:sldId id="481" r:id="rId123"/>
    <p:sldId id="338" r:id="rId124"/>
    <p:sldId id="463" r:id="rId125"/>
    <p:sldId id="462" r:id="rId1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8"/>
      <p:bold r:id="rId129"/>
      <p:italic r:id="rId130"/>
      <p:boldItalic r:id="rId131"/>
    </p:embeddedFont>
    <p:embeddedFont>
      <p:font typeface="Exo 2" panose="020B0604020202020204" charset="0"/>
      <p:regular r:id="rId132"/>
      <p:bold r:id="rId133"/>
      <p:italic r:id="rId134"/>
      <p:boldItalic r:id="rId135"/>
    </p:embeddedFont>
    <p:embeddedFont>
      <p:font typeface="Roboto Condensed" panose="02000000000000000000" pitchFamily="2" charset="0"/>
      <p:regular r:id="rId136"/>
      <p:bold r:id="rId137"/>
      <p:italic r:id="rId138"/>
      <p:boldItalic r:id="rId139"/>
    </p:embeddedFont>
    <p:embeddedFont>
      <p:font typeface="Roboto Condensed Light" panose="02000000000000000000" pitchFamily="2" charset="0"/>
      <p:regular r:id="rId140"/>
      <p:bold r:id="rId141"/>
      <p:italic r:id="rId142"/>
      <p:boldItalic r:id="rId1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00"/>
    <a:srgbClr val="0065FF"/>
    <a:srgbClr val="FF9A00"/>
    <a:srgbClr val="00A2FF"/>
    <a:srgbClr val="AB0505"/>
    <a:srgbClr val="F59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3FDC0-F5C3-B0D3-7E58-BF87C089F038}" v="998" dt="2022-06-20T15:17:50.977"/>
    <p1510:client id="{14BF61B1-9042-BE7A-80E8-0C47F940CBC5}" v="234" dt="2022-06-27T10:44:39.877"/>
    <p1510:client id="{15037F2F-59D8-B00B-461B-33AD98299A78}" v="110" dt="2022-03-21T07:05:18.041"/>
    <p1510:client id="{19606DC2-DD62-15F4-BC6A-B720C59569FD}" v="110" dt="2022-03-20T19:04:38.913"/>
    <p1510:client id="{2E8790D1-7383-4564-3342-A11A68B42794}" v="1334" dt="2022-02-28T13:07:24.329"/>
    <p1510:client id="{342D2820-7AFF-2B81-959E-8E75EE89DE56}" v="1119" dt="2022-03-20T16:48:04.079"/>
    <p1510:client id="{3D2BBFE4-09CB-0CFD-00E6-6E0F81AD57D0}" v="392" dt="2022-06-23T12:22:16.892"/>
    <p1510:client id="{3F778E20-9023-A10C-0542-A860EFC3B814}" v="2" dt="2022-03-20T18:53:41.757"/>
    <p1510:client id="{4085F1FF-B2E2-E947-F3CE-281AA7479719}" v="3993" dt="2022-06-28T15:42:30.011"/>
    <p1510:client id="{47EB384D-E688-DBEE-55E1-EE04F09760AD}" v="7" dt="2022-06-27T18:31:10.252"/>
    <p1510:client id="{591E746A-8EFC-12AB-4C8D-94D1753DAD79}" v="639" dt="2022-06-30T11:36:40.760"/>
    <p1510:client id="{5B853AE3-F2B0-AE8D-735E-B646A9BC7C49}" v="137" dt="2022-03-20T18:23:51.447"/>
    <p1510:client id="{5ED73D2D-A5F0-A9D7-5F82-414861D7D214}" v="46" dt="2022-03-20T18:56:22.507"/>
    <p1510:client id="{5FC6844F-5E71-34C0-B935-DD37CC6324E3}" v="1012" dt="2022-03-20T18:13:21.520"/>
    <p1510:client id="{69664E0D-8927-1949-FB8E-4C0816C96F9F}" v="295" dt="2022-06-27T16:25:43.867"/>
    <p1510:client id="{6EC5C2CF-932B-F8B1-6C49-4D59FDDF4DA8}" v="3405" dt="2022-06-29T17:18:36.543"/>
    <p1510:client id="{78701B5B-0397-2C4A-B369-4DEA6DD91CC4}" v="4535" dt="2022-02-24T17:14:05.792"/>
    <p1510:client id="{88D97656-D713-E054-9C9B-DE0C8104DC3C}" v="2956" dt="2022-06-21T11:15:43.452"/>
    <p1510:client id="{8CA09AE5-0884-CF6A-403A-3D0E0928DA6B}" v="360" dt="2022-06-30T11:57:11.604"/>
    <p1510:client id="{96311568-6D7D-7083-4DF5-E99A220D45B8}" v="3645" dt="2022-06-27T16:04:08.265"/>
    <p1510:client id="{B6EFBDAC-2C93-818B-CEE2-F5612DA29C48}" v="41" dt="2022-03-01T13:49:11.207"/>
    <p1510:client id="{BB59CC10-4C4F-F957-5866-A0565280EB38}" v="4" dt="2022-02-23T11:10:27.530"/>
    <p1510:client id="{C152D4F9-E39A-C24B-2000-7D07216DC787}" v="196" dt="2022-03-20T18:53:20.387"/>
    <p1510:client id="{C52DC45B-3D20-A373-2D07-F76F5ABE1F57}" v="57" dt="2022-06-30T10:25:29.079"/>
    <p1510:client id="{CCD56B22-4679-E80B-C82A-FC44138B7A55}" v="144" dt="2022-02-24T06:33:38.631"/>
    <p1510:client id="{D3A12F80-AAD0-510D-083B-34FC47C9B8A2}" v="383" dt="2022-06-30T11:02:11.953"/>
    <p1510:client id="{D4903148-E0E3-39E1-2012-14C037DFAB1E}" v="328" dt="2022-02-24T21:03:29.238"/>
    <p1510:client id="{FDE70932-4D06-D69E-C614-CF30D0F15D4C}" v="696" dt="2022-06-24T10:59:24.805"/>
  </p1510:revLst>
</p1510:revInfo>
</file>

<file path=ppt/tableStyles.xml><?xml version="1.0" encoding="utf-8"?>
<a:tblStyleLst xmlns:a="http://schemas.openxmlformats.org/drawingml/2006/main" def="{47B6CF15-142B-42A1-9325-3012EDB6FFFE}">
  <a:tblStyle styleId="{47B6CF15-142B-42A1-9325-3012EDB6FF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3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4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6.fntdata"/><Relationship Id="rId14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53822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17967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5718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6858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49323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12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57552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44373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1286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83668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11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17421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2488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0781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4527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21216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60279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1046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1957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31485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50360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590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98200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90468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3528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15988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7108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40121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173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78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32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053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803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03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972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4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322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375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378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673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998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234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218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839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73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258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843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23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941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1256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8592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043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899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14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71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067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285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3412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4221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922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8591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5183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0713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9348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0894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253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422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683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/>
              <a:t>Note the gamma </a:t>
            </a:r>
            <a:r>
              <a:rPr lang="it-IT" err="1"/>
              <a:t>parameter</a:t>
            </a:r>
            <a:r>
              <a:rPr lang="it-IT"/>
              <a:t>,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gives</a:t>
            </a:r>
            <a:r>
              <a:rPr lang="it-IT"/>
              <a:t> the </a:t>
            </a:r>
            <a:r>
              <a:rPr lang="it-IT" err="1"/>
              <a:t>exponential</a:t>
            </a:r>
            <a:r>
              <a:rPr lang="it-IT"/>
              <a:t> </a:t>
            </a:r>
            <a:r>
              <a:rPr lang="it-IT" err="1"/>
              <a:t>cut</a:t>
            </a:r>
            <a:r>
              <a:rPr lang="it-IT"/>
              <a:t>-off, </a:t>
            </a:r>
            <a:r>
              <a:rPr lang="it-IT" err="1"/>
              <a:t>but</a:t>
            </a:r>
            <a:r>
              <a:rPr lang="it-IT"/>
              <a:t> </a:t>
            </a:r>
            <a:r>
              <a:rPr lang="it-IT" err="1"/>
              <a:t>where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parameter</a:t>
            </a:r>
            <a:r>
              <a:rPr lang="it-IT"/>
              <a:t> </a:t>
            </a:r>
            <a:r>
              <a:rPr lang="it-IT" err="1"/>
              <a:t>comes</a:t>
            </a:r>
            <a:r>
              <a:rPr lang="it-IT"/>
              <a:t> from? (</a:t>
            </a:r>
            <a:r>
              <a:rPr lang="it-IT" err="1"/>
              <a:t>see</a:t>
            </a:r>
            <a:r>
              <a:rPr lang="it-IT"/>
              <a:t> </a:t>
            </a:r>
            <a:r>
              <a:rPr lang="it-IT" err="1"/>
              <a:t>next</a:t>
            </a:r>
            <a:r>
              <a:rPr lang="it-IT"/>
              <a:t>)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168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4405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811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4976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4050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210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468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8532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41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6928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5319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715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7907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4018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331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184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4446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0082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3443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79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5359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1144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91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158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5161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4425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1937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21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961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7516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115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1994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4280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4848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7345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8434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8334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08045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791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9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9089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2788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83740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7021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8682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039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6540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9686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7807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8060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28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80.png"/><Relationship Id="rId4" Type="http://schemas.openxmlformats.org/officeDocument/2006/relationships/image" Target="../media/image6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80.png"/><Relationship Id="rId4" Type="http://schemas.openxmlformats.org/officeDocument/2006/relationships/image" Target="../media/image6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7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0.png"/><Relationship Id="rId5" Type="http://schemas.openxmlformats.org/officeDocument/2006/relationships/image" Target="../media/image53.png"/><Relationship Id="rId4" Type="http://schemas.openxmlformats.org/officeDocument/2006/relationships/image" Target="../media/image69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7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0.png"/><Relationship Id="rId5" Type="http://schemas.openxmlformats.org/officeDocument/2006/relationships/image" Target="../media/image53.png"/><Relationship Id="rId4" Type="http://schemas.openxmlformats.org/officeDocument/2006/relationships/image" Target="../media/image69.png"/><Relationship Id="rId9" Type="http://schemas.openxmlformats.org/officeDocument/2006/relationships/image" Target="../media/image8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7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0.png"/><Relationship Id="rId5" Type="http://schemas.openxmlformats.org/officeDocument/2006/relationships/image" Target="../media/image53.png"/><Relationship Id="rId4" Type="http://schemas.openxmlformats.org/officeDocument/2006/relationships/image" Target="../media/image69.png"/><Relationship Id="rId9" Type="http://schemas.openxmlformats.org/officeDocument/2006/relationships/image" Target="../media/image8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7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0.png"/><Relationship Id="rId5" Type="http://schemas.openxmlformats.org/officeDocument/2006/relationships/image" Target="../media/image53.png"/><Relationship Id="rId10" Type="http://schemas.openxmlformats.org/officeDocument/2006/relationships/image" Target="../media/image82.png"/><Relationship Id="rId4" Type="http://schemas.openxmlformats.org/officeDocument/2006/relationships/image" Target="../media/image69.png"/><Relationship Id="rId9" Type="http://schemas.openxmlformats.org/officeDocument/2006/relationships/image" Target="../media/image8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79.png"/><Relationship Id="rId7" Type="http://schemas.openxmlformats.org/officeDocument/2006/relationships/image" Target="../media/image51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53.png"/><Relationship Id="rId10" Type="http://schemas.openxmlformats.org/officeDocument/2006/relationships/image" Target="../media/image82.png"/><Relationship Id="rId4" Type="http://schemas.openxmlformats.org/officeDocument/2006/relationships/image" Target="../media/image69.png"/><Relationship Id="rId9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09.xml"/><Relationship Id="rId5" Type="http://schemas.openxmlformats.org/officeDocument/2006/relationships/slide" Target="slide25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>
                <a:solidFill>
                  <a:srgbClr val="AB0505"/>
                </a:solidFill>
              </a:rPr>
              <a:t>Evolution over time of the structure of social graphs</a:t>
            </a:r>
            <a:endParaRPr lang="it-IT" sz="3600">
              <a:solidFill>
                <a:srgbClr val="AB0505"/>
              </a:solidFill>
            </a:endParaRPr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1163875" y="2771164"/>
            <a:ext cx="6858906" cy="11586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>
                <a:latin typeface="Exo 2"/>
              </a:rPr>
              <a:t>Student </a:t>
            </a:r>
            <a:r>
              <a:rPr lang="en">
                <a:latin typeface="Exo 2"/>
              </a:rPr>
              <a:t>Leonardo </a:t>
            </a:r>
            <a:r>
              <a:rPr lang="en" err="1">
                <a:latin typeface="Exo 2"/>
              </a:rPr>
              <a:t>Serilli</a:t>
            </a:r>
            <a:endParaRPr lang="it-IT">
              <a:latin typeface="Exo 2"/>
            </a:endParaRPr>
          </a:p>
          <a:p>
            <a:r>
              <a:rPr lang="en" b="1">
                <a:latin typeface="Exo 2"/>
              </a:rPr>
              <a:t>Supervisors </a:t>
            </a:r>
            <a:r>
              <a:rPr lang="en">
                <a:latin typeface="Exo 2"/>
              </a:rPr>
              <a:t>Frédéric </a:t>
            </a:r>
            <a:r>
              <a:rPr lang="en" err="1">
                <a:latin typeface="Exo 2"/>
              </a:rPr>
              <a:t>Giroire</a:t>
            </a:r>
            <a:r>
              <a:rPr lang="en">
                <a:latin typeface="Exo 2"/>
              </a:rPr>
              <a:t>, Malgorzata Sulkowska, Nicolas Nisse</a:t>
            </a:r>
          </a:p>
          <a:p>
            <a:r>
              <a:rPr lang="en" b="1">
                <a:latin typeface="Exo 2"/>
              </a:rPr>
              <a:t>Year </a:t>
            </a:r>
            <a:r>
              <a:rPr lang="en">
                <a:latin typeface="Exo 2"/>
              </a:rPr>
              <a:t>2021/2022</a:t>
            </a:r>
            <a:endParaRPr>
              <a:latin typeface="Exo 2"/>
            </a:endParaRPr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/>
              <a:t>Study some of </a:t>
            </a:r>
            <a:r>
              <a:rPr lang="it-IT" sz="1600" err="1"/>
              <a:t>it's</a:t>
            </a:r>
            <a:r>
              <a:rPr lang="it-IT" sz="1600"/>
              <a:t> </a:t>
            </a:r>
            <a:r>
              <a:rPr lang="it-IT" sz="1600" err="1"/>
              <a:t>mathematical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properties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evolution</a:t>
            </a:r>
            <a:r>
              <a:rPr lang="it-IT" sz="1600" b="1">
                <a:solidFill>
                  <a:srgbClr val="FF5D00"/>
                </a:solidFill>
              </a:rPr>
              <a:t> over time</a:t>
            </a:r>
            <a:r>
              <a:rPr lang="it-IT" sz="1600"/>
              <a:t>.</a:t>
            </a:r>
          </a:p>
          <a:p>
            <a:pPr marL="285750" indent="-285750">
              <a:buChar char="•"/>
            </a:pPr>
            <a:r>
              <a:rPr lang="it-IT" sz="1600" err="1"/>
              <a:t>Implement</a:t>
            </a:r>
            <a:r>
              <a:rPr lang="it-IT" sz="1600"/>
              <a:t> a </a:t>
            </a:r>
            <a:r>
              <a:rPr lang="it-IT" sz="1600" b="1">
                <a:solidFill>
                  <a:srgbClr val="0065FF"/>
                </a:solidFill>
              </a:rPr>
              <a:t>model </a:t>
            </a:r>
            <a:r>
              <a:rPr lang="it-IT" sz="1600"/>
              <a:t>to </a:t>
            </a:r>
            <a:r>
              <a:rPr lang="it-IT" sz="1600" b="1"/>
              <a:t>generate </a:t>
            </a:r>
            <a:r>
              <a:rPr lang="it-IT" sz="1600" err="1"/>
              <a:t>similar</a:t>
            </a:r>
            <a:r>
              <a:rPr lang="it-IT" sz="1600"/>
              <a:t> </a:t>
            </a:r>
            <a:r>
              <a:rPr lang="it-IT" sz="1600" err="1"/>
              <a:t>graphs</a:t>
            </a:r>
            <a:r>
              <a:rPr lang="it-IT" sz="1600"/>
              <a:t> and so </a:t>
            </a:r>
            <a:r>
              <a:rPr lang="it-IT" sz="1600" err="1"/>
              <a:t>able</a:t>
            </a:r>
            <a:r>
              <a:rPr lang="it-IT" sz="1600"/>
              <a:t> to </a:t>
            </a:r>
            <a:r>
              <a:rPr lang="it-IT" sz="1600" b="1" err="1"/>
              <a:t>predict</a:t>
            </a:r>
            <a:r>
              <a:rPr lang="it-IT" sz="1600" b="1"/>
              <a:t>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err="1"/>
              <a:t>evolution</a:t>
            </a:r>
            <a:r>
              <a:rPr lang="it-IT" sz="160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73848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2;p38">
            <a:extLst>
              <a:ext uri="{FF2B5EF4-FFF2-40B4-BE49-F238E27FC236}">
                <a16:creationId xmlns:a16="http://schemas.microsoft.com/office/drawing/2014/main" id="{A05B4F73-0DC6-4161-B59C-32D7D1B08E14}"/>
              </a:ext>
            </a:extLst>
          </p:cNvPr>
          <p:cNvSpPr/>
          <p:nvPr/>
        </p:nvSpPr>
        <p:spPr>
          <a:xfrm>
            <a:off x="6343363" y="1047460"/>
            <a:ext cx="2447739" cy="6955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24333" y="139760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FITTING TRAJECTORIES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695644" y="852577"/>
            <a:ext cx="60801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>
                <a:latin typeface="Exo 2"/>
              </a:rPr>
              <a:t>Average trajectories are fitted one by one  using the </a:t>
            </a:r>
            <a:r>
              <a:rPr lang="en-US" b="1" dirty="0">
                <a:latin typeface="Exo 2"/>
              </a:rPr>
              <a:t>logarithmic function </a:t>
            </a:r>
            <a:r>
              <a:rPr lang="en-US" dirty="0">
                <a:latin typeface="Exo 2"/>
              </a:rPr>
              <a:t>representing </a:t>
            </a:r>
            <a:r>
              <a:rPr lang="en-US" u="sng" dirty="0">
                <a:latin typeface="Exo 2"/>
              </a:rPr>
              <a:t>the</a:t>
            </a:r>
            <a:r>
              <a:rPr lang="en-US" dirty="0">
                <a:latin typeface="Exo 2"/>
              </a:rPr>
              <a:t> theoretical vertex trajectory. </a:t>
            </a:r>
            <a:endParaRPr lang="it-IT" dirty="0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358262" y="750297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magine 4">
            <a:extLst>
              <a:ext uri="{FF2B5EF4-FFF2-40B4-BE49-F238E27FC236}">
                <a16:creationId xmlns:a16="http://schemas.microsoft.com/office/drawing/2014/main" id="{2AAA2DEB-61D5-7606-C70E-AE4477C3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89" y="1044109"/>
            <a:ext cx="2330264" cy="5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2;p38">
            <a:extLst>
              <a:ext uri="{FF2B5EF4-FFF2-40B4-BE49-F238E27FC236}">
                <a16:creationId xmlns:a16="http://schemas.microsoft.com/office/drawing/2014/main" id="{A05B4F73-0DC6-4161-B59C-32D7D1B08E14}"/>
              </a:ext>
            </a:extLst>
          </p:cNvPr>
          <p:cNvSpPr/>
          <p:nvPr/>
        </p:nvSpPr>
        <p:spPr>
          <a:xfrm>
            <a:off x="6343363" y="1047460"/>
            <a:ext cx="2447739" cy="6955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24333" y="139760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FITTING TRAJECTORIES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695644" y="852577"/>
            <a:ext cx="60801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>
                <a:latin typeface="Exo 2"/>
              </a:rPr>
              <a:t>Average trajectories are fitted one by one  using the </a:t>
            </a:r>
            <a:r>
              <a:rPr lang="en-US" b="1" dirty="0">
                <a:latin typeface="Exo 2"/>
              </a:rPr>
              <a:t>logarithmic function </a:t>
            </a:r>
            <a:r>
              <a:rPr lang="en-US" dirty="0">
                <a:latin typeface="Exo 2"/>
              </a:rPr>
              <a:t>representing </a:t>
            </a:r>
            <a:r>
              <a:rPr lang="en-US" u="sng" dirty="0">
                <a:latin typeface="Exo 2"/>
              </a:rPr>
              <a:t>the</a:t>
            </a:r>
            <a:r>
              <a:rPr lang="en-US" dirty="0">
                <a:latin typeface="Exo 2"/>
              </a:rPr>
              <a:t> theoretical vertex trajectory. </a:t>
            </a:r>
            <a:endParaRPr lang="it-IT" dirty="0"/>
          </a:p>
          <a:p>
            <a:pPr marL="285750" indent="-285750">
              <a:buChar char="•"/>
            </a:pPr>
            <a:endParaRPr lang="en-US">
              <a:latin typeface="Exo 2"/>
            </a:endParaRPr>
          </a:p>
          <a:p>
            <a:pPr marL="285750" indent="-285750">
              <a:buChar char="•"/>
            </a:pPr>
            <a:r>
              <a:rPr lang="en-US" dirty="0" err="1">
                <a:latin typeface="Exo 2"/>
              </a:rPr>
              <a:t>Obtainined</a:t>
            </a:r>
            <a:r>
              <a:rPr lang="en-US" dirty="0">
                <a:latin typeface="Exo 2"/>
              </a:rPr>
              <a:t> a couple of individual parameter </a:t>
            </a:r>
            <a:r>
              <a:rPr lang="en-US" b="1" dirty="0"/>
              <a:t>α, β</a:t>
            </a:r>
            <a:r>
              <a:rPr lang="en-US" dirty="0"/>
              <a:t> </a:t>
            </a:r>
            <a:r>
              <a:rPr lang="en-US" dirty="0">
                <a:latin typeface="Exo 2"/>
              </a:rPr>
              <a:t>for each. </a:t>
            </a:r>
            <a:endParaRPr lang="it-IT" dirty="0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358262" y="750297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4">
            <a:extLst>
              <a:ext uri="{FF2B5EF4-FFF2-40B4-BE49-F238E27FC236}">
                <a16:creationId xmlns:a16="http://schemas.microsoft.com/office/drawing/2014/main" id="{87999C83-67BE-9B89-EB18-D1CD1014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06" y="1971651"/>
            <a:ext cx="7147111" cy="2955040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2AAA2DEB-61D5-7606-C70E-AE4477C34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89" y="1044109"/>
            <a:ext cx="2330264" cy="5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294401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FITTING TRAJECTORIES</a:t>
            </a:r>
            <a:endParaRPr lang="it-IT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264133" y="871321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4">
            <a:extLst>
              <a:ext uri="{FF2B5EF4-FFF2-40B4-BE49-F238E27FC236}">
                <a16:creationId xmlns:a16="http://schemas.microsoft.com/office/drawing/2014/main" id="{08033B86-1AFA-B439-CA46-34ED6D98C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6" b="-177"/>
          <a:stretch/>
        </p:blipFill>
        <p:spPr>
          <a:xfrm>
            <a:off x="215153" y="922804"/>
            <a:ext cx="8559052" cy="4004272"/>
          </a:xfrm>
          <a:prstGeom prst="rect">
            <a:avLst/>
          </a:prstGeom>
        </p:spPr>
      </p:pic>
      <p:sp>
        <p:nvSpPr>
          <p:cNvPr id="6" name="Google Shape;222;p38">
            <a:extLst>
              <a:ext uri="{FF2B5EF4-FFF2-40B4-BE49-F238E27FC236}">
                <a16:creationId xmlns:a16="http://schemas.microsoft.com/office/drawing/2014/main" id="{A7134B6B-C582-0839-F08F-D042D6ECE632}"/>
              </a:ext>
            </a:extLst>
          </p:cNvPr>
          <p:cNvSpPr/>
          <p:nvPr/>
        </p:nvSpPr>
        <p:spPr>
          <a:xfrm>
            <a:off x="6652645" y="3588954"/>
            <a:ext cx="2447739" cy="6955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AA8EC1-C199-46CC-0D8B-CC27B512F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71" y="3585603"/>
            <a:ext cx="2330264" cy="567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03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294401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FITTING TRAJECTORIES</a:t>
            </a:r>
            <a:endParaRPr lang="it-IT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264133" y="871321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magine 4">
            <a:extLst>
              <a:ext uri="{FF2B5EF4-FFF2-40B4-BE49-F238E27FC236}">
                <a16:creationId xmlns:a16="http://schemas.microsoft.com/office/drawing/2014/main" id="{3A6DEBA0-0F5A-C783-316B-F77A3040F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7" r="43" b="-377"/>
          <a:stretch/>
        </p:blipFill>
        <p:spPr>
          <a:xfrm>
            <a:off x="80681" y="2273514"/>
            <a:ext cx="3669491" cy="170550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7811E02-E4CB-D484-CA7F-93599A550129}"/>
              </a:ext>
            </a:extLst>
          </p:cNvPr>
          <p:cNvCxnSpPr/>
          <p:nvPr/>
        </p:nvCxnSpPr>
        <p:spPr>
          <a:xfrm flipV="1">
            <a:off x="3798795" y="2054038"/>
            <a:ext cx="376518" cy="59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BE3D35F-A2A4-ABE1-136F-475BDF979234}"/>
              </a:ext>
            </a:extLst>
          </p:cNvPr>
          <p:cNvCxnSpPr>
            <a:cxnSpLocks/>
          </p:cNvCxnSpPr>
          <p:nvPr/>
        </p:nvCxnSpPr>
        <p:spPr>
          <a:xfrm>
            <a:off x="3832413" y="3627343"/>
            <a:ext cx="349624" cy="32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222;p38">
            <a:extLst>
              <a:ext uri="{FF2B5EF4-FFF2-40B4-BE49-F238E27FC236}">
                <a16:creationId xmlns:a16="http://schemas.microsoft.com/office/drawing/2014/main" id="{DEEAE663-F7AD-77AB-4695-820AACA554A2}"/>
              </a:ext>
            </a:extLst>
          </p:cNvPr>
          <p:cNvSpPr/>
          <p:nvPr/>
        </p:nvSpPr>
        <p:spPr>
          <a:xfrm>
            <a:off x="661981" y="1403807"/>
            <a:ext cx="2568762" cy="72241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F3C288-E1AC-F634-FC86-5C4147807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87" y="1404377"/>
            <a:ext cx="24574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294401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FITTING TRAJECTORIES</a:t>
            </a:r>
            <a:endParaRPr lang="it-IT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264133" y="871321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5">
            <a:extLst>
              <a:ext uri="{FF2B5EF4-FFF2-40B4-BE49-F238E27FC236}">
                <a16:creationId xmlns:a16="http://schemas.microsoft.com/office/drawing/2014/main" id="{38C52C28-B975-7D5A-E85F-20F8244A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05"/>
          <a:stretch/>
        </p:blipFill>
        <p:spPr>
          <a:xfrm>
            <a:off x="4262719" y="3050490"/>
            <a:ext cx="4471147" cy="1805925"/>
          </a:xfrm>
          <a:prstGeom prst="rect">
            <a:avLst/>
          </a:prstGeom>
        </p:spPr>
      </p:pic>
      <p:pic>
        <p:nvPicPr>
          <p:cNvPr id="7" name="Immagine 4">
            <a:extLst>
              <a:ext uri="{FF2B5EF4-FFF2-40B4-BE49-F238E27FC236}">
                <a16:creationId xmlns:a16="http://schemas.microsoft.com/office/drawing/2014/main" id="{3A6DEBA0-0F5A-C783-316B-F77A3040F3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47" r="43" b="-377"/>
          <a:stretch/>
        </p:blipFill>
        <p:spPr>
          <a:xfrm>
            <a:off x="80681" y="2273514"/>
            <a:ext cx="3669491" cy="170550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7811E02-E4CB-D484-CA7F-93599A550129}"/>
              </a:ext>
            </a:extLst>
          </p:cNvPr>
          <p:cNvCxnSpPr/>
          <p:nvPr/>
        </p:nvCxnSpPr>
        <p:spPr>
          <a:xfrm flipV="1">
            <a:off x="3798795" y="2054038"/>
            <a:ext cx="376518" cy="59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BE3D35F-A2A4-ABE1-136F-475BDF979234}"/>
              </a:ext>
            </a:extLst>
          </p:cNvPr>
          <p:cNvCxnSpPr>
            <a:cxnSpLocks/>
          </p:cNvCxnSpPr>
          <p:nvPr/>
        </p:nvCxnSpPr>
        <p:spPr>
          <a:xfrm>
            <a:off x="3832413" y="3627343"/>
            <a:ext cx="349624" cy="32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222;p38">
            <a:extLst>
              <a:ext uri="{FF2B5EF4-FFF2-40B4-BE49-F238E27FC236}">
                <a16:creationId xmlns:a16="http://schemas.microsoft.com/office/drawing/2014/main" id="{E6833241-7029-BD37-2614-A36158BE5F2B}"/>
              </a:ext>
            </a:extLst>
          </p:cNvPr>
          <p:cNvSpPr/>
          <p:nvPr/>
        </p:nvSpPr>
        <p:spPr>
          <a:xfrm>
            <a:off x="661981" y="1403807"/>
            <a:ext cx="2568762" cy="72241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EE5641-37BC-993B-77A0-6892D9E09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87" y="1404377"/>
            <a:ext cx="24574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294401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FITTING TRAJECTORIES</a:t>
            </a:r>
            <a:endParaRPr lang="it-IT"/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264133" y="871321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magine 4">
            <a:extLst>
              <a:ext uri="{FF2B5EF4-FFF2-40B4-BE49-F238E27FC236}">
                <a16:creationId xmlns:a16="http://schemas.microsoft.com/office/drawing/2014/main" id="{5A8F2CE5-CC88-174D-2792-F0CFC56A3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2" b="492"/>
          <a:stretch/>
        </p:blipFill>
        <p:spPr>
          <a:xfrm>
            <a:off x="4262718" y="1120833"/>
            <a:ext cx="4471148" cy="1789742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38C52C28-B975-7D5A-E85F-20F8244A8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05"/>
          <a:stretch/>
        </p:blipFill>
        <p:spPr>
          <a:xfrm>
            <a:off x="4262719" y="3050490"/>
            <a:ext cx="4471147" cy="1805925"/>
          </a:xfrm>
          <a:prstGeom prst="rect">
            <a:avLst/>
          </a:prstGeom>
        </p:spPr>
      </p:pic>
      <p:pic>
        <p:nvPicPr>
          <p:cNvPr id="7" name="Immagine 4">
            <a:extLst>
              <a:ext uri="{FF2B5EF4-FFF2-40B4-BE49-F238E27FC236}">
                <a16:creationId xmlns:a16="http://schemas.microsoft.com/office/drawing/2014/main" id="{3A6DEBA0-0F5A-C783-316B-F77A3040F3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47" r="43" b="-377"/>
          <a:stretch/>
        </p:blipFill>
        <p:spPr>
          <a:xfrm>
            <a:off x="80681" y="2273514"/>
            <a:ext cx="3669491" cy="170550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7811E02-E4CB-D484-CA7F-93599A550129}"/>
              </a:ext>
            </a:extLst>
          </p:cNvPr>
          <p:cNvCxnSpPr/>
          <p:nvPr/>
        </p:nvCxnSpPr>
        <p:spPr>
          <a:xfrm flipV="1">
            <a:off x="3798795" y="2054038"/>
            <a:ext cx="376518" cy="59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BE3D35F-A2A4-ABE1-136F-475BDF979234}"/>
              </a:ext>
            </a:extLst>
          </p:cNvPr>
          <p:cNvCxnSpPr>
            <a:cxnSpLocks/>
          </p:cNvCxnSpPr>
          <p:nvPr/>
        </p:nvCxnSpPr>
        <p:spPr>
          <a:xfrm>
            <a:off x="3832413" y="3627343"/>
            <a:ext cx="349624" cy="32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222;p38">
            <a:extLst>
              <a:ext uri="{FF2B5EF4-FFF2-40B4-BE49-F238E27FC236}">
                <a16:creationId xmlns:a16="http://schemas.microsoft.com/office/drawing/2014/main" id="{1C2F0B92-1A9E-F451-BADB-E7F3BE5D53CF}"/>
              </a:ext>
            </a:extLst>
          </p:cNvPr>
          <p:cNvSpPr/>
          <p:nvPr/>
        </p:nvSpPr>
        <p:spPr>
          <a:xfrm>
            <a:off x="661981" y="1403807"/>
            <a:ext cx="2568762" cy="72241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FB05D7-3C33-58AC-C245-835C51D04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87" y="1404377"/>
            <a:ext cx="24574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83706" y="-45706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GENERAL FITTING</a:t>
            </a:r>
            <a:endParaRPr lang="it-IT" sz="2400" b="0"/>
          </a:p>
          <a:p>
            <a:endParaRPr lang="it-IT" sz="240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85BEE6-6C16-4B50-8BD4-FDCD1C514974}"/>
              </a:ext>
            </a:extLst>
          </p:cNvPr>
          <p:cNvSpPr txBox="1"/>
          <p:nvPr/>
        </p:nvSpPr>
        <p:spPr>
          <a:xfrm>
            <a:off x="267092" y="811324"/>
            <a:ext cx="899631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600">
                <a:latin typeface="Exo 2"/>
              </a:rPr>
              <a:t>Find </a:t>
            </a:r>
            <a:r>
              <a:rPr lang="en-US" sz="1600" b="1">
                <a:solidFill>
                  <a:srgbClr val="C00000"/>
                </a:solidFill>
                <a:latin typeface="Exo 2"/>
              </a:rPr>
              <a:t>d</a:t>
            </a:r>
            <a:r>
              <a:rPr lang="en-US" sz="1600" b="1" baseline="-25000">
                <a:solidFill>
                  <a:srgbClr val="C00000"/>
                </a:solidFill>
                <a:latin typeface="Exo 2"/>
              </a:rPr>
              <a:t>v</a:t>
            </a:r>
            <a:r>
              <a:rPr lang="en-US" sz="1600" b="1">
                <a:solidFill>
                  <a:srgbClr val="C00000"/>
                </a:solidFill>
                <a:latin typeface="Exo 2"/>
              </a:rPr>
              <a:t>(t)=(</a:t>
            </a:r>
            <a:r>
              <a:rPr lang="en-US" sz="1600" b="1">
                <a:solidFill>
                  <a:srgbClr val="C00000"/>
                </a:solidFill>
              </a:rPr>
              <a:t>α* ln(t/t</a:t>
            </a:r>
            <a:r>
              <a:rPr lang="en-US" sz="1600" b="1" baseline="-25000">
                <a:solidFill>
                  <a:srgbClr val="C00000"/>
                </a:solidFill>
              </a:rPr>
              <a:t>v</a:t>
            </a:r>
            <a:r>
              <a:rPr lang="en-US" sz="1600" b="1">
                <a:solidFill>
                  <a:srgbClr val="C00000"/>
                </a:solidFill>
              </a:rPr>
              <a:t>) + 1)</a:t>
            </a:r>
            <a:r>
              <a:rPr lang="en-US" sz="1600" b="1" baseline="30000">
                <a:solidFill>
                  <a:srgbClr val="C00000"/>
                </a:solidFill>
              </a:rPr>
              <a:t>β* </a:t>
            </a:r>
            <a:r>
              <a:rPr lang="en-US" sz="1600" b="1">
                <a:latin typeface="Exo 2"/>
              </a:rPr>
              <a:t>| </a:t>
            </a:r>
            <a:r>
              <a:rPr lang="en-US" sz="1600" b="1">
                <a:solidFill>
                  <a:srgbClr val="FF5D00"/>
                </a:solidFill>
              </a:rPr>
              <a:t>α</a:t>
            </a:r>
            <a:r>
              <a:rPr lang="en-US" sz="1600" b="1">
                <a:solidFill>
                  <a:srgbClr val="FF5D00"/>
                </a:solidFill>
                <a:latin typeface="Exo 2"/>
              </a:rPr>
              <a:t>* </a:t>
            </a:r>
            <a:r>
              <a:rPr lang="en-US" sz="1600" b="1">
                <a:latin typeface="Exo 2"/>
              </a:rPr>
              <a:t>and  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β*</a:t>
            </a:r>
            <a:r>
              <a:rPr lang="en-US" sz="1600">
                <a:latin typeface="Exo 2"/>
              </a:rPr>
              <a:t>  fit all curves minimizing the given error. </a:t>
            </a:r>
            <a:endParaRPr lang="it-IT" sz="1600">
              <a:latin typeface="Exo 2"/>
            </a:endParaRPr>
          </a:p>
          <a:p>
            <a:pPr marL="171450" indent="-171450">
              <a:buChar char="•"/>
            </a:pPr>
            <a:endParaRPr lang="en-US" sz="1600">
              <a:latin typeface="Exo 2"/>
            </a:endParaRPr>
          </a:p>
          <a:p>
            <a:pPr marL="171450" indent="-171450">
              <a:buChar char="•"/>
            </a:pPr>
            <a:r>
              <a:rPr lang="en-US" sz="1600">
                <a:latin typeface="Exo 2"/>
              </a:rPr>
              <a:t>Four different kind of errors:</a:t>
            </a:r>
            <a:endParaRPr lang="it-IT" sz="1600">
              <a:latin typeface="Exo 2"/>
            </a:endParaRPr>
          </a:p>
          <a:p>
            <a:endParaRPr lang="en-US" sz="1600" b="1">
              <a:latin typeface="Exo 2"/>
            </a:endParaRPr>
          </a:p>
        </p:txBody>
      </p:sp>
      <p:cxnSp>
        <p:nvCxnSpPr>
          <p:cNvPr id="42" name="Google Shape;208;p37">
            <a:extLst>
              <a:ext uri="{FF2B5EF4-FFF2-40B4-BE49-F238E27FC236}">
                <a16:creationId xmlns:a16="http://schemas.microsoft.com/office/drawing/2014/main" id="{5DD6ABA2-1B65-4F8F-A050-F372E353187E}"/>
              </a:ext>
            </a:extLst>
          </p:cNvPr>
          <p:cNvCxnSpPr/>
          <p:nvPr/>
        </p:nvCxnSpPr>
        <p:spPr>
          <a:xfrm flipV="1">
            <a:off x="0" y="666035"/>
            <a:ext cx="4569883" cy="310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207;p37">
            <a:extLst>
              <a:ext uri="{FF2B5EF4-FFF2-40B4-BE49-F238E27FC236}">
                <a16:creationId xmlns:a16="http://schemas.microsoft.com/office/drawing/2014/main" id="{E17E29DF-9B33-4E20-BDDA-13F061E7FB65}"/>
              </a:ext>
            </a:extLst>
          </p:cNvPr>
          <p:cNvCxnSpPr/>
          <p:nvPr/>
        </p:nvCxnSpPr>
        <p:spPr>
          <a:xfrm flipV="1">
            <a:off x="3943191" y="4976387"/>
            <a:ext cx="5190513" cy="14965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38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83706" y="-45706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GENERAL FITTING</a:t>
            </a:r>
            <a:endParaRPr lang="it-IT" sz="2400" b="0"/>
          </a:p>
          <a:p>
            <a:endParaRPr lang="it-IT" sz="240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85BEE6-6C16-4B50-8BD4-FDCD1C514974}"/>
              </a:ext>
            </a:extLst>
          </p:cNvPr>
          <p:cNvSpPr txBox="1"/>
          <p:nvPr/>
        </p:nvSpPr>
        <p:spPr>
          <a:xfrm>
            <a:off x="267092" y="811324"/>
            <a:ext cx="899631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600">
                <a:latin typeface="Exo 2"/>
              </a:rPr>
              <a:t>Find </a:t>
            </a:r>
            <a:r>
              <a:rPr lang="en-US" sz="1600" b="1">
                <a:solidFill>
                  <a:srgbClr val="C00000"/>
                </a:solidFill>
                <a:latin typeface="Exo 2"/>
              </a:rPr>
              <a:t>d</a:t>
            </a:r>
            <a:r>
              <a:rPr lang="en-US" sz="1600" b="1" baseline="-25000">
                <a:solidFill>
                  <a:srgbClr val="C00000"/>
                </a:solidFill>
                <a:latin typeface="Exo 2"/>
              </a:rPr>
              <a:t>v</a:t>
            </a:r>
            <a:r>
              <a:rPr lang="en-US" sz="1600" b="1">
                <a:solidFill>
                  <a:srgbClr val="C00000"/>
                </a:solidFill>
                <a:latin typeface="Exo 2"/>
              </a:rPr>
              <a:t>(t)=(</a:t>
            </a:r>
            <a:r>
              <a:rPr lang="en-US" sz="1600" b="1">
                <a:solidFill>
                  <a:srgbClr val="C00000"/>
                </a:solidFill>
              </a:rPr>
              <a:t>α* ln(t/t</a:t>
            </a:r>
            <a:r>
              <a:rPr lang="en-US" sz="1600" b="1" baseline="-25000">
                <a:solidFill>
                  <a:srgbClr val="C00000"/>
                </a:solidFill>
              </a:rPr>
              <a:t>v</a:t>
            </a:r>
            <a:r>
              <a:rPr lang="en-US" sz="1600" b="1">
                <a:solidFill>
                  <a:srgbClr val="C00000"/>
                </a:solidFill>
              </a:rPr>
              <a:t>) + 1)</a:t>
            </a:r>
            <a:r>
              <a:rPr lang="en-US" sz="1600" b="1" baseline="30000">
                <a:solidFill>
                  <a:srgbClr val="C00000"/>
                </a:solidFill>
              </a:rPr>
              <a:t>β* </a:t>
            </a:r>
            <a:r>
              <a:rPr lang="en-US" sz="1600" b="1">
                <a:latin typeface="Exo 2"/>
              </a:rPr>
              <a:t>| </a:t>
            </a:r>
            <a:r>
              <a:rPr lang="en-US" sz="1600" b="1">
                <a:solidFill>
                  <a:srgbClr val="FF5D00"/>
                </a:solidFill>
              </a:rPr>
              <a:t>α</a:t>
            </a:r>
            <a:r>
              <a:rPr lang="en-US" sz="1600" b="1">
                <a:solidFill>
                  <a:srgbClr val="FF5D00"/>
                </a:solidFill>
                <a:latin typeface="Exo 2"/>
              </a:rPr>
              <a:t>* </a:t>
            </a:r>
            <a:r>
              <a:rPr lang="en-US" sz="1600" b="1">
                <a:latin typeface="Exo 2"/>
              </a:rPr>
              <a:t>and  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β*</a:t>
            </a:r>
            <a:r>
              <a:rPr lang="en-US" sz="1600">
                <a:latin typeface="Exo 2"/>
              </a:rPr>
              <a:t>  fit all curves minimizing the given error. </a:t>
            </a:r>
            <a:endParaRPr lang="it-IT" sz="1600">
              <a:latin typeface="Exo 2"/>
            </a:endParaRPr>
          </a:p>
          <a:p>
            <a:pPr marL="171450" indent="-171450">
              <a:buChar char="•"/>
            </a:pPr>
            <a:endParaRPr lang="en-US" sz="1600">
              <a:latin typeface="Exo 2"/>
            </a:endParaRPr>
          </a:p>
          <a:p>
            <a:pPr marL="171450" indent="-171450">
              <a:buChar char="•"/>
            </a:pPr>
            <a:r>
              <a:rPr lang="en-US" sz="1600">
                <a:latin typeface="Exo 2"/>
              </a:rPr>
              <a:t>Four different kind of errors:</a:t>
            </a:r>
            <a:endParaRPr lang="it-IT" sz="1600">
              <a:latin typeface="Exo 2"/>
            </a:endParaRPr>
          </a:p>
          <a:p>
            <a:endParaRPr lang="en-US" sz="1600" b="1">
              <a:latin typeface="Exo 2"/>
            </a:endParaRPr>
          </a:p>
        </p:txBody>
      </p:sp>
      <p:cxnSp>
        <p:nvCxnSpPr>
          <p:cNvPr id="42" name="Google Shape;208;p37">
            <a:extLst>
              <a:ext uri="{FF2B5EF4-FFF2-40B4-BE49-F238E27FC236}">
                <a16:creationId xmlns:a16="http://schemas.microsoft.com/office/drawing/2014/main" id="{5DD6ABA2-1B65-4F8F-A050-F372E353187E}"/>
              </a:ext>
            </a:extLst>
          </p:cNvPr>
          <p:cNvCxnSpPr/>
          <p:nvPr/>
        </p:nvCxnSpPr>
        <p:spPr>
          <a:xfrm flipV="1">
            <a:off x="0" y="666035"/>
            <a:ext cx="4569883" cy="310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207;p37">
            <a:extLst>
              <a:ext uri="{FF2B5EF4-FFF2-40B4-BE49-F238E27FC236}">
                <a16:creationId xmlns:a16="http://schemas.microsoft.com/office/drawing/2014/main" id="{E17E29DF-9B33-4E20-BDDA-13F061E7FB65}"/>
              </a:ext>
            </a:extLst>
          </p:cNvPr>
          <p:cNvCxnSpPr/>
          <p:nvPr/>
        </p:nvCxnSpPr>
        <p:spPr>
          <a:xfrm flipV="1">
            <a:off x="3943191" y="4976387"/>
            <a:ext cx="5190513" cy="14965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38EE6C-01A0-C88E-1243-EE42D0FD1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" t="49706" r="245" b="882"/>
          <a:stretch/>
        </p:blipFill>
        <p:spPr>
          <a:xfrm>
            <a:off x="4926498" y="1817822"/>
            <a:ext cx="3496248" cy="144644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3FD9AD-5623-7B82-CD1D-DC08147E4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" b="49412"/>
          <a:stretch/>
        </p:blipFill>
        <p:spPr>
          <a:xfrm>
            <a:off x="672353" y="1851440"/>
            <a:ext cx="3361776" cy="14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2283706" y="-45706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GENERAL FITTING</a:t>
            </a:r>
            <a:endParaRPr lang="it-IT" sz="2400" b="0"/>
          </a:p>
          <a:p>
            <a:endParaRPr lang="it-IT" sz="240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85BEE6-6C16-4B50-8BD4-FDCD1C514974}"/>
              </a:ext>
            </a:extLst>
          </p:cNvPr>
          <p:cNvSpPr txBox="1"/>
          <p:nvPr/>
        </p:nvSpPr>
        <p:spPr>
          <a:xfrm>
            <a:off x="267092" y="811324"/>
            <a:ext cx="899631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600">
                <a:latin typeface="Exo 2"/>
              </a:rPr>
              <a:t>Find </a:t>
            </a:r>
            <a:r>
              <a:rPr lang="en-US" sz="1600" b="1">
                <a:solidFill>
                  <a:srgbClr val="C00000"/>
                </a:solidFill>
                <a:latin typeface="Exo 2"/>
              </a:rPr>
              <a:t>d</a:t>
            </a:r>
            <a:r>
              <a:rPr lang="en-US" sz="1600" b="1" baseline="-25000">
                <a:solidFill>
                  <a:srgbClr val="C00000"/>
                </a:solidFill>
                <a:latin typeface="Exo 2"/>
              </a:rPr>
              <a:t>v</a:t>
            </a:r>
            <a:r>
              <a:rPr lang="en-US" sz="1600" b="1">
                <a:solidFill>
                  <a:srgbClr val="C00000"/>
                </a:solidFill>
                <a:latin typeface="Exo 2"/>
              </a:rPr>
              <a:t>(t)=(</a:t>
            </a:r>
            <a:r>
              <a:rPr lang="en-US" sz="1600" b="1">
                <a:solidFill>
                  <a:srgbClr val="C00000"/>
                </a:solidFill>
              </a:rPr>
              <a:t>α* ln(t/t</a:t>
            </a:r>
            <a:r>
              <a:rPr lang="en-US" sz="1600" b="1" baseline="-25000">
                <a:solidFill>
                  <a:srgbClr val="C00000"/>
                </a:solidFill>
              </a:rPr>
              <a:t>v</a:t>
            </a:r>
            <a:r>
              <a:rPr lang="en-US" sz="1600" b="1">
                <a:solidFill>
                  <a:srgbClr val="C00000"/>
                </a:solidFill>
              </a:rPr>
              <a:t>) + 1)</a:t>
            </a:r>
            <a:r>
              <a:rPr lang="en-US" sz="1600" b="1" baseline="30000">
                <a:solidFill>
                  <a:srgbClr val="C00000"/>
                </a:solidFill>
              </a:rPr>
              <a:t>β* </a:t>
            </a:r>
            <a:r>
              <a:rPr lang="en-US" sz="1600" b="1">
                <a:latin typeface="Exo 2"/>
              </a:rPr>
              <a:t>| </a:t>
            </a:r>
            <a:r>
              <a:rPr lang="en-US" sz="1600" b="1">
                <a:solidFill>
                  <a:srgbClr val="FF5D00"/>
                </a:solidFill>
              </a:rPr>
              <a:t>α</a:t>
            </a:r>
            <a:r>
              <a:rPr lang="en-US" sz="1600" b="1">
                <a:solidFill>
                  <a:srgbClr val="FF5D00"/>
                </a:solidFill>
                <a:latin typeface="Exo 2"/>
              </a:rPr>
              <a:t>* </a:t>
            </a:r>
            <a:r>
              <a:rPr lang="en-US" sz="1600" b="1">
                <a:latin typeface="Exo 2"/>
              </a:rPr>
              <a:t>and  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β*</a:t>
            </a:r>
            <a:r>
              <a:rPr lang="en-US" sz="1600">
                <a:latin typeface="Exo 2"/>
              </a:rPr>
              <a:t>  fit all curves minimizing the given error. </a:t>
            </a:r>
            <a:endParaRPr lang="it-IT" sz="1600">
              <a:latin typeface="Exo 2"/>
            </a:endParaRPr>
          </a:p>
          <a:p>
            <a:pPr marL="171450" indent="-171450">
              <a:buChar char="•"/>
            </a:pPr>
            <a:endParaRPr lang="en-US" sz="1600">
              <a:latin typeface="Exo 2"/>
            </a:endParaRPr>
          </a:p>
          <a:p>
            <a:pPr marL="171450" indent="-171450">
              <a:buChar char="•"/>
            </a:pPr>
            <a:r>
              <a:rPr lang="en-US" sz="1600">
                <a:latin typeface="Exo 2"/>
              </a:rPr>
              <a:t>Four different kind of errors:</a:t>
            </a:r>
            <a:endParaRPr lang="it-IT" sz="1600">
              <a:latin typeface="Exo 2"/>
            </a:endParaRPr>
          </a:p>
          <a:p>
            <a:endParaRPr lang="en-US" sz="1600" b="1">
              <a:latin typeface="Exo 2"/>
            </a:endParaRPr>
          </a:p>
        </p:txBody>
      </p:sp>
      <p:cxnSp>
        <p:nvCxnSpPr>
          <p:cNvPr id="42" name="Google Shape;208;p37">
            <a:extLst>
              <a:ext uri="{FF2B5EF4-FFF2-40B4-BE49-F238E27FC236}">
                <a16:creationId xmlns:a16="http://schemas.microsoft.com/office/drawing/2014/main" id="{5DD6ABA2-1B65-4F8F-A050-F372E353187E}"/>
              </a:ext>
            </a:extLst>
          </p:cNvPr>
          <p:cNvCxnSpPr/>
          <p:nvPr/>
        </p:nvCxnSpPr>
        <p:spPr>
          <a:xfrm flipV="1">
            <a:off x="0" y="666035"/>
            <a:ext cx="4569883" cy="310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207;p37">
            <a:extLst>
              <a:ext uri="{FF2B5EF4-FFF2-40B4-BE49-F238E27FC236}">
                <a16:creationId xmlns:a16="http://schemas.microsoft.com/office/drawing/2014/main" id="{E17E29DF-9B33-4E20-BDDA-13F061E7FB65}"/>
              </a:ext>
            </a:extLst>
          </p:cNvPr>
          <p:cNvCxnSpPr/>
          <p:nvPr/>
        </p:nvCxnSpPr>
        <p:spPr>
          <a:xfrm flipV="1">
            <a:off x="3943191" y="4976387"/>
            <a:ext cx="5190513" cy="14965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4D632C3-DB92-9102-FADF-A7D5C390D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29" y="3425828"/>
            <a:ext cx="3926540" cy="1451900"/>
          </a:xfrm>
          <a:prstGeom prst="rect">
            <a:avLst/>
          </a:prstGeom>
        </p:spPr>
      </p:pic>
      <p:pic>
        <p:nvPicPr>
          <p:cNvPr id="3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38EE6C-01A0-C88E-1243-EE42D0FD1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" t="49706" r="245" b="882"/>
          <a:stretch/>
        </p:blipFill>
        <p:spPr>
          <a:xfrm>
            <a:off x="4926498" y="1817822"/>
            <a:ext cx="3496248" cy="144644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3FD9AD-5623-7B82-CD1D-DC08147E4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" b="49412"/>
          <a:stretch/>
        </p:blipFill>
        <p:spPr>
          <a:xfrm>
            <a:off x="672353" y="1851440"/>
            <a:ext cx="3361776" cy="14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GENERAL FITTING</a:t>
            </a:r>
            <a:endParaRPr lang="it-IT" sz="2400" b="0"/>
          </a:p>
          <a:p>
            <a:endParaRPr lang="it-IT" sz="2400"/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499D0C3E-14E6-FEDD-910D-B4680D09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788685"/>
            <a:ext cx="8740587" cy="38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55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/>
              <a:t>Study some of </a:t>
            </a:r>
            <a:r>
              <a:rPr lang="it-IT" sz="1600" err="1"/>
              <a:t>it's</a:t>
            </a:r>
            <a:r>
              <a:rPr lang="it-IT" sz="1600"/>
              <a:t> </a:t>
            </a:r>
            <a:r>
              <a:rPr lang="it-IT" sz="1600" err="1"/>
              <a:t>mathematical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properties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evolution</a:t>
            </a:r>
            <a:r>
              <a:rPr lang="it-IT" sz="1600" b="1">
                <a:solidFill>
                  <a:srgbClr val="FF5D00"/>
                </a:solidFill>
              </a:rPr>
              <a:t> over time</a:t>
            </a:r>
            <a:r>
              <a:rPr lang="it-IT" sz="1600"/>
              <a:t>.</a:t>
            </a:r>
          </a:p>
          <a:p>
            <a:pPr marL="285750" indent="-285750">
              <a:buChar char="•"/>
            </a:pPr>
            <a:r>
              <a:rPr lang="it-IT" sz="1600" err="1"/>
              <a:t>Implement</a:t>
            </a:r>
            <a:r>
              <a:rPr lang="it-IT" sz="1600"/>
              <a:t> a </a:t>
            </a:r>
            <a:r>
              <a:rPr lang="it-IT" sz="1600" b="1">
                <a:solidFill>
                  <a:srgbClr val="0065FF"/>
                </a:solidFill>
              </a:rPr>
              <a:t>model </a:t>
            </a:r>
            <a:r>
              <a:rPr lang="it-IT" sz="1600"/>
              <a:t>to </a:t>
            </a:r>
            <a:r>
              <a:rPr lang="it-IT" sz="1600" b="1"/>
              <a:t>generate </a:t>
            </a:r>
            <a:r>
              <a:rPr lang="it-IT" sz="1600" err="1"/>
              <a:t>similar</a:t>
            </a:r>
            <a:r>
              <a:rPr lang="it-IT" sz="1600"/>
              <a:t> </a:t>
            </a:r>
            <a:r>
              <a:rPr lang="it-IT" sz="1600" err="1"/>
              <a:t>graphs</a:t>
            </a:r>
            <a:r>
              <a:rPr lang="it-IT" sz="1600"/>
              <a:t> and so </a:t>
            </a:r>
            <a:r>
              <a:rPr lang="it-IT" sz="1600" err="1"/>
              <a:t>able</a:t>
            </a:r>
            <a:r>
              <a:rPr lang="it-IT" sz="1600"/>
              <a:t> to </a:t>
            </a:r>
            <a:r>
              <a:rPr lang="it-IT" sz="1600" b="1" err="1"/>
              <a:t>predict</a:t>
            </a:r>
            <a:r>
              <a:rPr lang="it-IT" sz="1600" b="1"/>
              <a:t>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err="1"/>
              <a:t>evolution</a:t>
            </a:r>
            <a:r>
              <a:rPr lang="it-IT" sz="1600"/>
              <a:t> .</a:t>
            </a:r>
          </a:p>
        </p:txBody>
      </p:sp>
      <p:pic>
        <p:nvPicPr>
          <p:cNvPr id="14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66EF062-B701-C003-F478-A57075A5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2" y="3097867"/>
            <a:ext cx="928968" cy="111946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4F63FF-90AA-005C-EE47-4724B16B39CC}"/>
              </a:ext>
            </a:extLst>
          </p:cNvPr>
          <p:cNvSpPr txBox="1"/>
          <p:nvPr/>
        </p:nvSpPr>
        <p:spPr>
          <a:xfrm>
            <a:off x="302559" y="2793627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1990</a:t>
            </a:r>
          </a:p>
        </p:txBody>
      </p:sp>
    </p:spTree>
    <p:extLst>
      <p:ext uri="{BB962C8B-B14F-4D97-AF65-F5344CB8AC3E}">
        <p14:creationId xmlns:p14="http://schemas.microsoft.com/office/powerpoint/2010/main" val="20694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GENERAL FITTING</a:t>
            </a:r>
            <a:endParaRPr lang="it-IT" sz="2400" b="0"/>
          </a:p>
          <a:p>
            <a:endParaRPr lang="it-IT" sz="2400"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191DC70D-4CAA-020A-BBBE-8E53DDAF2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" b="990"/>
          <a:stretch/>
        </p:blipFill>
        <p:spPr>
          <a:xfrm>
            <a:off x="510989" y="930140"/>
            <a:ext cx="7953937" cy="349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895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RESULTS </a:t>
            </a:r>
            <a:endParaRPr lang="it-IT"/>
          </a:p>
          <a:p>
            <a:endParaRPr lang="it-IT" sz="24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483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RESULTS </a:t>
            </a:r>
            <a:endParaRPr lang="it-IT"/>
          </a:p>
          <a:p>
            <a:endParaRPr lang="it-IT" sz="24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>
                <a:solidFill>
                  <a:srgbClr val="00A2FF"/>
                </a:solidFill>
              </a:rPr>
              <a:t>0≤γ&lt;1 </a:t>
            </a:r>
            <a:r>
              <a:rPr lang="en-US" sz="1600" b="1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/>
              <a:t>f(d</a:t>
            </a:r>
            <a:r>
              <a:rPr lang="it-IT" sz="1600" b="1" baseline="-25000"/>
              <a:t>v</a:t>
            </a:r>
            <a:r>
              <a:rPr lang="it-IT" sz="1600" b="1"/>
              <a:t>(t)) = dv(t)</a:t>
            </a:r>
            <a:r>
              <a:rPr lang="en-US" sz="1600" b="1" baseline="3000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279DFA-7D1C-C4D6-1C95-A4B2B205C4DB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err="1">
                <a:solidFill>
                  <a:srgbClr val="AB0505"/>
                </a:solidFill>
                <a:latin typeface="Exo 2"/>
              </a:rPr>
              <a:t>Theoretichal</a:t>
            </a:r>
            <a:r>
              <a:rPr lang="it-IT" sz="1800" b="1">
                <a:solidFill>
                  <a:srgbClr val="AB0505"/>
                </a:solidFill>
                <a:latin typeface="Exo 2"/>
              </a:rPr>
              <a:t> model </a:t>
            </a:r>
            <a:endParaRPr lang="it-IT" b="1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9043634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RESULTS </a:t>
            </a:r>
            <a:endParaRPr lang="it-IT"/>
          </a:p>
          <a:p>
            <a:endParaRPr lang="it-IT" sz="24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>
                <a:solidFill>
                  <a:srgbClr val="00A2FF"/>
                </a:solidFill>
              </a:rPr>
              <a:t>0≤γ&lt;1 </a:t>
            </a:r>
            <a:r>
              <a:rPr lang="en-US" sz="1600" b="1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/>
              <a:t>f(d</a:t>
            </a:r>
            <a:r>
              <a:rPr lang="it-IT" sz="1600" b="1" baseline="-25000"/>
              <a:t>v</a:t>
            </a:r>
            <a:r>
              <a:rPr lang="it-IT" sz="1600" b="1"/>
              <a:t>(t)) = dv(t)</a:t>
            </a:r>
            <a:r>
              <a:rPr lang="en-US" sz="1600" b="1" baseline="3000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279DFA-7D1C-C4D6-1C95-A4B2B205C4DB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err="1">
                <a:solidFill>
                  <a:srgbClr val="AB0505"/>
                </a:solidFill>
                <a:latin typeface="Exo 2"/>
              </a:rPr>
              <a:t>Theoretichal</a:t>
            </a:r>
            <a:r>
              <a:rPr lang="it-IT" sz="1800" b="1">
                <a:solidFill>
                  <a:srgbClr val="AB0505"/>
                </a:solidFill>
                <a:latin typeface="Exo 2"/>
              </a:rPr>
              <a:t> model </a:t>
            </a:r>
            <a:endParaRPr lang="it-IT" b="1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6695009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RESULTS </a:t>
            </a:r>
            <a:endParaRPr lang="it-IT"/>
          </a:p>
          <a:p>
            <a:endParaRPr lang="it-IT" sz="24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/>
              <a:t>β </a:t>
            </a:r>
            <a:r>
              <a:rPr lang="it-IT" sz="1600" b="1" dirty="0" err="1"/>
              <a:t>seems</a:t>
            </a:r>
            <a:r>
              <a:rPr lang="it-IT" sz="1600" b="1" dirty="0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  <a:p>
            <a:pPr marL="285750" indent="-285750">
              <a:buChar char="•"/>
            </a:pPr>
            <a:endParaRPr lang="it-IT" sz="1600" b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C0DF7B-A5A8-82E8-697B-A085F7941FA6}"/>
              </a:ext>
            </a:extLst>
          </p:cNvPr>
          <p:cNvSpPr txBox="1"/>
          <p:nvPr/>
        </p:nvSpPr>
        <p:spPr>
          <a:xfrm>
            <a:off x="437031" y="3344956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=&gt;</a:t>
            </a:r>
            <a:endParaRPr lang="it-IT"/>
          </a:p>
        </p:txBody>
      </p:sp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>
                <a:solidFill>
                  <a:srgbClr val="00A2FF"/>
                </a:solidFill>
              </a:rPr>
              <a:t>0≤γ&lt;1 </a:t>
            </a:r>
            <a:r>
              <a:rPr lang="en-US" sz="1600" b="1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/>
              <a:t>f(d</a:t>
            </a:r>
            <a:r>
              <a:rPr lang="it-IT" sz="1600" b="1" baseline="-25000"/>
              <a:t>v</a:t>
            </a:r>
            <a:r>
              <a:rPr lang="it-IT" sz="1600" b="1"/>
              <a:t>(t)) = dv(t)</a:t>
            </a:r>
            <a:r>
              <a:rPr lang="en-US" sz="1600" b="1" baseline="3000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279DFA-7D1C-C4D6-1C95-A4B2B205C4DB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err="1">
                <a:solidFill>
                  <a:srgbClr val="AB0505"/>
                </a:solidFill>
                <a:latin typeface="Exo 2"/>
              </a:rPr>
              <a:t>Theoretichal</a:t>
            </a:r>
            <a:r>
              <a:rPr lang="it-IT" sz="1800" b="1">
                <a:solidFill>
                  <a:srgbClr val="AB0505"/>
                </a:solidFill>
                <a:latin typeface="Exo 2"/>
              </a:rPr>
              <a:t> model </a:t>
            </a:r>
            <a:endParaRPr lang="it-IT" b="1">
              <a:solidFill>
                <a:srgbClr val="AB0505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3450647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RESULTS </a:t>
            </a:r>
            <a:endParaRPr lang="it-IT"/>
          </a:p>
          <a:p>
            <a:endParaRPr lang="it-IT" sz="24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/>
              <a:t>β </a:t>
            </a:r>
            <a:r>
              <a:rPr lang="it-IT" sz="1600" b="1" dirty="0" err="1"/>
              <a:t>seems</a:t>
            </a:r>
            <a:r>
              <a:rPr lang="it-IT" sz="1600" b="1" dirty="0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</p:txBody>
      </p:sp>
      <p:pic>
        <p:nvPicPr>
          <p:cNvPr id="16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D2451-BD05-2ACA-649A-E7BA027D6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48" y="2906236"/>
            <a:ext cx="2743200" cy="647363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>
                <a:solidFill>
                  <a:srgbClr val="00A2FF"/>
                </a:solidFill>
              </a:rPr>
              <a:t>0≤γ&lt;1 </a:t>
            </a:r>
            <a:r>
              <a:rPr lang="en-US" sz="1600" b="1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/>
              <a:t>f(d</a:t>
            </a:r>
            <a:r>
              <a:rPr lang="it-IT" sz="1600" b="1" baseline="-25000"/>
              <a:t>v</a:t>
            </a:r>
            <a:r>
              <a:rPr lang="it-IT" sz="1600" b="1"/>
              <a:t>(t)) = dv(t)</a:t>
            </a:r>
            <a:r>
              <a:rPr lang="en-US" sz="1600" b="1" baseline="3000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8D74E5-A136-8F0D-3178-9965BC4180EB}"/>
              </a:ext>
            </a:extLst>
          </p:cNvPr>
          <p:cNvSpPr txBox="1"/>
          <p:nvPr/>
        </p:nvSpPr>
        <p:spPr>
          <a:xfrm>
            <a:off x="4666131" y="3049121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279DFA-7D1C-C4D6-1C95-A4B2B205C4DB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err="1">
                <a:solidFill>
                  <a:srgbClr val="AB0505"/>
                </a:solidFill>
                <a:latin typeface="Exo 2"/>
              </a:rPr>
              <a:t>Theoretichal</a:t>
            </a:r>
            <a:r>
              <a:rPr lang="it-IT" sz="1800" b="1">
                <a:solidFill>
                  <a:srgbClr val="AB0505"/>
                </a:solidFill>
                <a:latin typeface="Exo 2"/>
              </a:rPr>
              <a:t> model </a:t>
            </a:r>
            <a:endParaRPr lang="it-IT" b="1">
              <a:solidFill>
                <a:srgbClr val="AB0505"/>
              </a:solidFill>
              <a:latin typeface="Exo 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01B659-3AC4-EB64-6DAA-258CD2C44F35}"/>
              </a:ext>
            </a:extLst>
          </p:cNvPr>
          <p:cNvSpPr txBox="1"/>
          <p:nvPr/>
        </p:nvSpPr>
        <p:spPr>
          <a:xfrm>
            <a:off x="437031" y="3344956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=&gt;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6090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RESULTS </a:t>
            </a:r>
            <a:endParaRPr lang="it-IT"/>
          </a:p>
          <a:p>
            <a:endParaRPr lang="it-IT" sz="24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/>
              <a:t>β </a:t>
            </a:r>
            <a:r>
              <a:rPr lang="it-IT" sz="1600" b="1" dirty="0" err="1"/>
              <a:t>seems</a:t>
            </a:r>
            <a:r>
              <a:rPr lang="it-IT" sz="1600" b="1" dirty="0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  <a:p>
            <a:pPr marL="285750" indent="-285750">
              <a:buChar char="•"/>
            </a:pPr>
            <a:endParaRPr lang="it-IT" sz="1600" b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C0DF7B-A5A8-82E8-697B-A085F7941FA6}"/>
              </a:ext>
            </a:extLst>
          </p:cNvPr>
          <p:cNvSpPr txBox="1"/>
          <p:nvPr/>
        </p:nvSpPr>
        <p:spPr>
          <a:xfrm>
            <a:off x="289113" y="104215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=&gt;</a:t>
            </a:r>
            <a:endParaRPr lang="it-IT"/>
          </a:p>
        </p:txBody>
      </p:sp>
      <p:pic>
        <p:nvPicPr>
          <p:cNvPr id="16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D2451-BD05-2ACA-649A-E7BA027D6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48" y="2906236"/>
            <a:ext cx="2743200" cy="647363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>
                <a:solidFill>
                  <a:srgbClr val="00A2FF"/>
                </a:solidFill>
              </a:rPr>
              <a:t>0≤γ&lt;1 </a:t>
            </a:r>
            <a:r>
              <a:rPr lang="en-US" sz="1600" b="1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/>
              <a:t>f(d</a:t>
            </a:r>
            <a:r>
              <a:rPr lang="it-IT" sz="1600" b="1" baseline="-25000"/>
              <a:t>v</a:t>
            </a:r>
            <a:r>
              <a:rPr lang="it-IT" sz="1600" b="1"/>
              <a:t>(t)) = dv(t)</a:t>
            </a:r>
            <a:r>
              <a:rPr lang="en-US" sz="1600" b="1" baseline="3000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8D74E5-A136-8F0D-3178-9965BC4180EB}"/>
              </a:ext>
            </a:extLst>
          </p:cNvPr>
          <p:cNvSpPr txBox="1"/>
          <p:nvPr/>
        </p:nvSpPr>
        <p:spPr>
          <a:xfrm>
            <a:off x="4666131" y="3049121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pic>
        <p:nvPicPr>
          <p:cNvPr id="21" name="Immagine 21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44504D74-67B0-3570-EFC8-1442A575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597" y="3651718"/>
            <a:ext cx="1255059" cy="58999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279DFA-7D1C-C4D6-1C95-A4B2B205C4DB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err="1">
                <a:solidFill>
                  <a:srgbClr val="AB0505"/>
                </a:solidFill>
                <a:latin typeface="Exo 2"/>
              </a:rPr>
              <a:t>Theoretichal</a:t>
            </a:r>
            <a:r>
              <a:rPr lang="it-IT" sz="1800" b="1">
                <a:solidFill>
                  <a:srgbClr val="AB0505"/>
                </a:solidFill>
                <a:latin typeface="Exo 2"/>
              </a:rPr>
              <a:t> model </a:t>
            </a:r>
            <a:endParaRPr lang="it-IT" b="1">
              <a:solidFill>
                <a:srgbClr val="AB0505"/>
              </a:solidFill>
              <a:latin typeface="Exo 2"/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EAB369C-E792-BD3D-CD26-6AF3166D01E5}"/>
              </a:ext>
            </a:extLst>
          </p:cNvPr>
          <p:cNvCxnSpPr/>
          <p:nvPr/>
        </p:nvCxnSpPr>
        <p:spPr>
          <a:xfrm>
            <a:off x="8362389" y="3020545"/>
            <a:ext cx="6723" cy="63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C394EA5-5D61-E7F4-F3D2-939F4EE9C270}"/>
              </a:ext>
            </a:extLst>
          </p:cNvPr>
          <p:cNvCxnSpPr/>
          <p:nvPr/>
        </p:nvCxnSpPr>
        <p:spPr>
          <a:xfrm>
            <a:off x="8037980" y="3018865"/>
            <a:ext cx="329453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05D4F0F-3B01-1D56-7F9F-88084D9D6506}"/>
              </a:ext>
            </a:extLst>
          </p:cNvPr>
          <p:cNvSpPr txBox="1"/>
          <p:nvPr/>
        </p:nvSpPr>
        <p:spPr>
          <a:xfrm>
            <a:off x="6730255" y="3734921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=&gt;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9289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RESULTS </a:t>
            </a:r>
            <a:endParaRPr lang="it-IT"/>
          </a:p>
          <a:p>
            <a:endParaRPr lang="it-IT" sz="24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/>
              <a:t>β </a:t>
            </a:r>
            <a:r>
              <a:rPr lang="it-IT" sz="1600" b="1" dirty="0" err="1"/>
              <a:t>seems</a:t>
            </a:r>
            <a:r>
              <a:rPr lang="it-IT" sz="1600" b="1" dirty="0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  <a:p>
            <a:pPr marL="285750" indent="-285750">
              <a:buChar char="•"/>
            </a:pPr>
            <a:r>
              <a:rPr lang="en-US" sz="1600" b="1">
                <a:solidFill>
                  <a:srgbClr val="00A2FF"/>
                </a:solidFill>
              </a:rPr>
              <a:t>γ = 0 </a:t>
            </a:r>
            <a:r>
              <a:rPr lang="en-US" sz="1600" b="1">
                <a:solidFill>
                  <a:schemeClr val="tx1"/>
                </a:solidFill>
              </a:rPr>
              <a:t>and </a:t>
            </a:r>
            <a:r>
              <a:rPr lang="en-US" sz="1600" b="1">
                <a:solidFill>
                  <a:srgbClr val="AB0505"/>
                </a:solidFill>
              </a:rPr>
              <a:t>f(d</a:t>
            </a:r>
            <a:r>
              <a:rPr lang="en-US" sz="1600" b="1" baseline="-25000">
                <a:solidFill>
                  <a:srgbClr val="AB0505"/>
                </a:solidFill>
              </a:rPr>
              <a:t>v</a:t>
            </a:r>
            <a:r>
              <a:rPr lang="en-US" sz="1600" b="1">
                <a:solidFill>
                  <a:srgbClr val="AB0505"/>
                </a:solidFill>
              </a:rPr>
              <a:t>(t))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AB0505"/>
                </a:solidFill>
              </a:rPr>
              <a:t>= 1</a:t>
            </a:r>
            <a:endParaRPr lang="it-IT" sz="1600" b="1"/>
          </a:p>
          <a:p>
            <a:pPr marL="285750" indent="-285750">
              <a:buChar char="•"/>
            </a:pPr>
            <a:endParaRPr lang="it-IT" sz="1600" b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C0DF7B-A5A8-82E8-697B-A085F7941FA6}"/>
              </a:ext>
            </a:extLst>
          </p:cNvPr>
          <p:cNvSpPr txBox="1"/>
          <p:nvPr/>
        </p:nvSpPr>
        <p:spPr>
          <a:xfrm>
            <a:off x="289113" y="104215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=&gt;</a:t>
            </a:r>
            <a:endParaRPr lang="it-IT"/>
          </a:p>
        </p:txBody>
      </p:sp>
      <p:pic>
        <p:nvPicPr>
          <p:cNvPr id="16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D2451-BD05-2ACA-649A-E7BA027D6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48" y="2906236"/>
            <a:ext cx="2743200" cy="647363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>
                <a:solidFill>
                  <a:srgbClr val="00A2FF"/>
                </a:solidFill>
              </a:rPr>
              <a:t>0≤γ&lt;1 </a:t>
            </a:r>
            <a:r>
              <a:rPr lang="en-US" sz="1600" b="1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/>
              <a:t>f(d</a:t>
            </a:r>
            <a:r>
              <a:rPr lang="it-IT" sz="1600" b="1" baseline="-25000"/>
              <a:t>v</a:t>
            </a:r>
            <a:r>
              <a:rPr lang="it-IT" sz="1600" b="1"/>
              <a:t>(t)) = dv(t)</a:t>
            </a:r>
            <a:r>
              <a:rPr lang="en-US" sz="1600" b="1" baseline="3000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8D74E5-A136-8F0D-3178-9965BC4180EB}"/>
              </a:ext>
            </a:extLst>
          </p:cNvPr>
          <p:cNvSpPr txBox="1"/>
          <p:nvPr/>
        </p:nvSpPr>
        <p:spPr>
          <a:xfrm>
            <a:off x="4666131" y="3049121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pic>
        <p:nvPicPr>
          <p:cNvPr id="21" name="Immagine 21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44504D74-67B0-3570-EFC8-1442A575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597" y="3651718"/>
            <a:ext cx="1255059" cy="58999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279DFA-7D1C-C4D6-1C95-A4B2B205C4DB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err="1">
                <a:solidFill>
                  <a:srgbClr val="AB0505"/>
                </a:solidFill>
                <a:latin typeface="Exo 2"/>
              </a:rPr>
              <a:t>Theoretichal</a:t>
            </a:r>
            <a:r>
              <a:rPr lang="it-IT" sz="1800" b="1">
                <a:solidFill>
                  <a:srgbClr val="AB0505"/>
                </a:solidFill>
                <a:latin typeface="Exo 2"/>
              </a:rPr>
              <a:t> model </a:t>
            </a:r>
            <a:endParaRPr lang="it-IT" b="1">
              <a:solidFill>
                <a:srgbClr val="AB0505"/>
              </a:solidFill>
              <a:latin typeface="Exo 2"/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AE529E7-73AB-4858-AFAA-8FA5CE37D38B}"/>
              </a:ext>
            </a:extLst>
          </p:cNvPr>
          <p:cNvCxnSpPr/>
          <p:nvPr/>
        </p:nvCxnSpPr>
        <p:spPr>
          <a:xfrm>
            <a:off x="8362389" y="3020545"/>
            <a:ext cx="6723" cy="63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33D9D35-B875-E9D6-47AF-0A68604E0B28}"/>
              </a:ext>
            </a:extLst>
          </p:cNvPr>
          <p:cNvCxnSpPr/>
          <p:nvPr/>
        </p:nvCxnSpPr>
        <p:spPr>
          <a:xfrm>
            <a:off x="8037980" y="3018865"/>
            <a:ext cx="329453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FF9FE2C-A0C4-4F7B-8667-B1087168B386}"/>
              </a:ext>
            </a:extLst>
          </p:cNvPr>
          <p:cNvSpPr txBox="1"/>
          <p:nvPr/>
        </p:nvSpPr>
        <p:spPr>
          <a:xfrm>
            <a:off x="437031" y="3802156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=&gt;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7974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RESULTS </a:t>
            </a:r>
            <a:endParaRPr lang="it-IT"/>
          </a:p>
          <a:p>
            <a:endParaRPr lang="it-IT" sz="24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 dirty="0"/>
              <a:t>β </a:t>
            </a:r>
            <a:r>
              <a:rPr lang="it-IT" sz="1600" b="1" dirty="0" err="1"/>
              <a:t>seems</a:t>
            </a:r>
            <a:r>
              <a:rPr lang="it-IT" sz="1600" b="1" dirty="0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  <a:p>
            <a:pPr marL="285750" indent="-285750">
              <a:buChar char="•"/>
            </a:pPr>
            <a:r>
              <a:rPr lang="en-US" sz="1600" b="1">
                <a:solidFill>
                  <a:srgbClr val="00A2FF"/>
                </a:solidFill>
              </a:rPr>
              <a:t>γ = 0 </a:t>
            </a:r>
            <a:r>
              <a:rPr lang="en-US" sz="1600" b="1">
                <a:solidFill>
                  <a:schemeClr val="tx1"/>
                </a:solidFill>
              </a:rPr>
              <a:t>and </a:t>
            </a:r>
            <a:r>
              <a:rPr lang="en-US" sz="1600" b="1">
                <a:solidFill>
                  <a:srgbClr val="AB0505"/>
                </a:solidFill>
              </a:rPr>
              <a:t>f(d</a:t>
            </a:r>
            <a:r>
              <a:rPr lang="en-US" sz="1600" b="1" baseline="-25000">
                <a:solidFill>
                  <a:srgbClr val="AB0505"/>
                </a:solidFill>
              </a:rPr>
              <a:t>v</a:t>
            </a:r>
            <a:r>
              <a:rPr lang="en-US" sz="1600" b="1">
                <a:solidFill>
                  <a:srgbClr val="AB0505"/>
                </a:solidFill>
              </a:rPr>
              <a:t>(t))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AB0505"/>
                </a:solidFill>
              </a:rPr>
              <a:t>= 1</a:t>
            </a:r>
            <a:endParaRPr lang="it-IT" sz="1600" b="1"/>
          </a:p>
          <a:p>
            <a:pPr marL="285750" indent="-285750">
              <a:buChar char="•"/>
            </a:pPr>
            <a:endParaRPr lang="it-IT" sz="1600" b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C0DF7B-A5A8-82E8-697B-A085F7941FA6}"/>
              </a:ext>
            </a:extLst>
          </p:cNvPr>
          <p:cNvSpPr txBox="1"/>
          <p:nvPr/>
        </p:nvSpPr>
        <p:spPr>
          <a:xfrm>
            <a:off x="289113" y="104215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=&gt;</a:t>
            </a:r>
            <a:endParaRPr lang="it-IT"/>
          </a:p>
        </p:txBody>
      </p:sp>
      <p:pic>
        <p:nvPicPr>
          <p:cNvPr id="16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D2451-BD05-2ACA-649A-E7BA027D6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48" y="2906236"/>
            <a:ext cx="2743200" cy="647363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>
                <a:solidFill>
                  <a:srgbClr val="00A2FF"/>
                </a:solidFill>
              </a:rPr>
              <a:t>0≤γ&lt;1 </a:t>
            </a:r>
            <a:r>
              <a:rPr lang="en-US" sz="1600" b="1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/>
              <a:t>f(d</a:t>
            </a:r>
            <a:r>
              <a:rPr lang="it-IT" sz="1600" b="1" baseline="-25000"/>
              <a:t>v</a:t>
            </a:r>
            <a:r>
              <a:rPr lang="it-IT" sz="1600" b="1"/>
              <a:t>(t)) = dv(t)</a:t>
            </a:r>
            <a:r>
              <a:rPr lang="en-US" sz="1600" b="1" baseline="3000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8D74E5-A136-8F0D-3178-9965BC4180EB}"/>
              </a:ext>
            </a:extLst>
          </p:cNvPr>
          <p:cNvSpPr txBox="1"/>
          <p:nvPr/>
        </p:nvSpPr>
        <p:spPr>
          <a:xfrm>
            <a:off x="4666131" y="3049121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pic>
        <p:nvPicPr>
          <p:cNvPr id="21" name="Immagine 21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44504D74-67B0-3570-EFC8-1442A575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597" y="3651718"/>
            <a:ext cx="1255059" cy="58999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279DFA-7D1C-C4D6-1C95-A4B2B205C4DB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err="1">
                <a:solidFill>
                  <a:srgbClr val="AB0505"/>
                </a:solidFill>
                <a:latin typeface="Exo 2"/>
              </a:rPr>
              <a:t>Theoretichal</a:t>
            </a:r>
            <a:r>
              <a:rPr lang="it-IT" sz="1800" b="1">
                <a:solidFill>
                  <a:srgbClr val="AB0505"/>
                </a:solidFill>
                <a:latin typeface="Exo 2"/>
              </a:rPr>
              <a:t> model </a:t>
            </a:r>
            <a:endParaRPr lang="it-IT" b="1">
              <a:solidFill>
                <a:srgbClr val="AB0505"/>
              </a:solidFill>
              <a:latin typeface="Exo 2"/>
            </a:endParaRPr>
          </a:p>
        </p:txBody>
      </p:sp>
      <p:pic>
        <p:nvPicPr>
          <p:cNvPr id="25" name="Immagine 25">
            <a:extLst>
              <a:ext uri="{FF2B5EF4-FFF2-40B4-BE49-F238E27FC236}">
                <a16:creationId xmlns:a16="http://schemas.microsoft.com/office/drawing/2014/main" id="{8F73CA2B-F842-8119-D1AA-F701F9B1D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2041" y="4212210"/>
            <a:ext cx="4477870" cy="94818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FA5E263-543C-696E-B06D-4E91BF32425E}"/>
              </a:ext>
            </a:extLst>
          </p:cNvPr>
          <p:cNvCxnSpPr/>
          <p:nvPr/>
        </p:nvCxnSpPr>
        <p:spPr>
          <a:xfrm>
            <a:off x="8362389" y="3020545"/>
            <a:ext cx="6723" cy="63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6E427C7-ADA4-EA37-CB48-DD8D7D8B0652}"/>
              </a:ext>
            </a:extLst>
          </p:cNvPr>
          <p:cNvCxnSpPr/>
          <p:nvPr/>
        </p:nvCxnSpPr>
        <p:spPr>
          <a:xfrm>
            <a:off x="8037980" y="3018865"/>
            <a:ext cx="329453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57D5C40-2CB3-6A6A-8F27-7BC8339BB869}"/>
              </a:ext>
            </a:extLst>
          </p:cNvPr>
          <p:cNvSpPr txBox="1"/>
          <p:nvPr/>
        </p:nvSpPr>
        <p:spPr>
          <a:xfrm>
            <a:off x="1761566" y="4481232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=&gt;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6164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EDA55B4C-D88A-FB8E-2189-7B716E0D4A48}"/>
              </a:ext>
            </a:extLst>
          </p:cNvPr>
          <p:cNvSpPr/>
          <p:nvPr/>
        </p:nvSpPr>
        <p:spPr>
          <a:xfrm>
            <a:off x="4592171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19AA68-7B98-082F-742F-034298C5C892}"/>
              </a:ext>
            </a:extLst>
          </p:cNvPr>
          <p:cNvSpPr/>
          <p:nvPr/>
        </p:nvSpPr>
        <p:spPr>
          <a:xfrm>
            <a:off x="289112" y="642099"/>
            <a:ext cx="4067736" cy="3718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40806" y="-207071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RESULTS </a:t>
            </a:r>
            <a:endParaRPr lang="it-IT"/>
          </a:p>
          <a:p>
            <a:endParaRPr lang="it-IT" sz="24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05E3D-0A49-9D68-B407-7F2BAB0090EF}"/>
              </a:ext>
            </a:extLst>
          </p:cNvPr>
          <p:cNvSpPr txBox="1"/>
          <p:nvPr/>
        </p:nvSpPr>
        <p:spPr>
          <a:xfrm>
            <a:off x="1801906" y="672877"/>
            <a:ext cx="1680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C00000"/>
                </a:solidFill>
                <a:latin typeface="Exo 2"/>
              </a:rPr>
              <a:t>Real Data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19E65B9-1FF1-FEBE-507B-A241CD74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153640"/>
            <a:ext cx="3314700" cy="1303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209118-255C-01DF-E366-40C003999485}"/>
              </a:ext>
            </a:extLst>
          </p:cNvPr>
          <p:cNvSpPr txBox="1"/>
          <p:nvPr/>
        </p:nvSpPr>
        <p:spPr>
          <a:xfrm>
            <a:off x="322730" y="167079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2EA66C9-D5C5-73A7-CA46-45BEDB6A6239}"/>
              </a:ext>
            </a:extLst>
          </p:cNvPr>
          <p:cNvSpPr txBox="1"/>
          <p:nvPr/>
        </p:nvSpPr>
        <p:spPr>
          <a:xfrm>
            <a:off x="268943" y="2719668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pic>
        <p:nvPicPr>
          <p:cNvPr id="10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03A4D8-507F-D8ED-8BAE-C4609BB4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" r="-289" b="22371"/>
          <a:stretch/>
        </p:blipFill>
        <p:spPr>
          <a:xfrm>
            <a:off x="907678" y="2684649"/>
            <a:ext cx="2338402" cy="440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8E2055-DC41-E15A-ADD5-87A8110741AA}"/>
              </a:ext>
            </a:extLst>
          </p:cNvPr>
          <p:cNvSpPr txBox="1"/>
          <p:nvPr/>
        </p:nvSpPr>
        <p:spPr>
          <a:xfrm>
            <a:off x="847165" y="3344957"/>
            <a:ext cx="36979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/>
              <a:t>β </a:t>
            </a:r>
            <a:r>
              <a:rPr lang="it-IT" sz="1600" b="1" err="1"/>
              <a:t>seems</a:t>
            </a:r>
            <a:r>
              <a:rPr lang="it-IT" sz="1600" b="1"/>
              <a:t> to be 1 </a:t>
            </a:r>
          </a:p>
          <a:p>
            <a:pPr marL="285750" indent="-285750">
              <a:buChar char="•"/>
            </a:pPr>
            <a:endParaRPr lang="it-IT" sz="1600" b="1"/>
          </a:p>
          <a:p>
            <a:pPr marL="285750" indent="-285750">
              <a:buChar char="•"/>
            </a:pPr>
            <a:r>
              <a:rPr lang="en-US" sz="1600" b="1">
                <a:solidFill>
                  <a:srgbClr val="00A2FF"/>
                </a:solidFill>
              </a:rPr>
              <a:t>γ = 0 </a:t>
            </a:r>
            <a:r>
              <a:rPr lang="en-US" sz="1600" b="1">
                <a:solidFill>
                  <a:schemeClr val="tx1"/>
                </a:solidFill>
              </a:rPr>
              <a:t>and </a:t>
            </a:r>
            <a:r>
              <a:rPr lang="en-US" sz="1600" b="1">
                <a:solidFill>
                  <a:srgbClr val="AB0505"/>
                </a:solidFill>
              </a:rPr>
              <a:t>f(d</a:t>
            </a:r>
            <a:r>
              <a:rPr lang="en-US" sz="1600" b="1" baseline="-25000">
                <a:solidFill>
                  <a:srgbClr val="AB0505"/>
                </a:solidFill>
              </a:rPr>
              <a:t>v</a:t>
            </a:r>
            <a:r>
              <a:rPr lang="en-US" sz="1600" b="1">
                <a:solidFill>
                  <a:srgbClr val="AB0505"/>
                </a:solidFill>
              </a:rPr>
              <a:t>(t))</a:t>
            </a:r>
            <a:r>
              <a:rPr lang="en-US" sz="1600" b="1">
                <a:solidFill>
                  <a:schemeClr val="tx1"/>
                </a:solidFill>
              </a:rPr>
              <a:t> </a:t>
            </a:r>
            <a:r>
              <a:rPr lang="en-US" sz="1600" b="1">
                <a:solidFill>
                  <a:srgbClr val="AB0505"/>
                </a:solidFill>
              </a:rPr>
              <a:t>= 1</a:t>
            </a:r>
            <a:endParaRPr lang="it-IT" sz="1600" b="1"/>
          </a:p>
          <a:p>
            <a:pPr marL="285750" indent="-285750">
              <a:buChar char="•"/>
            </a:pPr>
            <a:endParaRPr lang="it-IT" sz="1600" b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C0DF7B-A5A8-82E8-697B-A085F7941FA6}"/>
              </a:ext>
            </a:extLst>
          </p:cNvPr>
          <p:cNvSpPr txBox="1"/>
          <p:nvPr/>
        </p:nvSpPr>
        <p:spPr>
          <a:xfrm>
            <a:off x="289113" y="104215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=&gt;</a:t>
            </a:r>
            <a:endParaRPr lang="it-IT"/>
          </a:p>
        </p:txBody>
      </p:sp>
      <p:pic>
        <p:nvPicPr>
          <p:cNvPr id="16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4D2451-BD05-2ACA-649A-E7BA027D6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48" y="2906236"/>
            <a:ext cx="2743200" cy="647363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4A4CD23A-F032-7834-769B-F2EC0010F4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93" r="-208" b="-862"/>
          <a:stretch/>
        </p:blipFill>
        <p:spPr>
          <a:xfrm>
            <a:off x="5326716" y="2065805"/>
            <a:ext cx="3237387" cy="682001"/>
          </a:xfrm>
          <a:prstGeom prst="rect">
            <a:avLst/>
          </a:prstGeom>
        </p:spPr>
      </p:pic>
      <p:pic>
        <p:nvPicPr>
          <p:cNvPr id="14" name="Elemento grafico 11">
            <a:extLst>
              <a:ext uri="{FF2B5EF4-FFF2-40B4-BE49-F238E27FC236}">
                <a16:creationId xmlns:a16="http://schemas.microsoft.com/office/drawing/2014/main" id="{164C1DA6-BFD0-B2BB-4217-982ED80DB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2882" y="2180593"/>
            <a:ext cx="3113281" cy="51295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2ADBAF-CB5A-B984-DA33-C265BACFE4C2}"/>
              </a:ext>
            </a:extLst>
          </p:cNvPr>
          <p:cNvSpPr txBox="1"/>
          <p:nvPr/>
        </p:nvSpPr>
        <p:spPr>
          <a:xfrm>
            <a:off x="4713195" y="118670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1600" b="1">
                <a:solidFill>
                  <a:srgbClr val="00A2FF"/>
                </a:solidFill>
              </a:rPr>
              <a:t>0≤γ&lt;1 </a:t>
            </a:r>
            <a:r>
              <a:rPr lang="en-US" sz="1600" b="1"/>
              <a:t>​</a:t>
            </a:r>
          </a:p>
          <a:p>
            <a:pPr>
              <a:buChar char="•"/>
            </a:pPr>
            <a:endParaRPr lang="en-US" sz="1600" b="1"/>
          </a:p>
          <a:p>
            <a:pPr>
              <a:buChar char="•"/>
            </a:pPr>
            <a:r>
              <a:rPr lang="it-IT" sz="1600" b="1"/>
              <a:t>f(d</a:t>
            </a:r>
            <a:r>
              <a:rPr lang="it-IT" sz="1600" b="1" baseline="-25000"/>
              <a:t>v</a:t>
            </a:r>
            <a:r>
              <a:rPr lang="it-IT" sz="1600" b="1"/>
              <a:t>(t)) = dv(t)</a:t>
            </a:r>
            <a:r>
              <a:rPr lang="en-US" sz="1600" b="1" baseline="3000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D4BF8D-A2FD-9B8F-626F-BE535067FF32}"/>
              </a:ext>
            </a:extLst>
          </p:cNvPr>
          <p:cNvSpPr txBox="1"/>
          <p:nvPr/>
        </p:nvSpPr>
        <p:spPr>
          <a:xfrm>
            <a:off x="4719918" y="2181787"/>
            <a:ext cx="584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70C0"/>
                </a:solidFill>
              </a:rPr>
              <a:t>​</a:t>
            </a:r>
            <a:r>
              <a:rPr lang="it-IT" sz="1800" b="1" err="1">
                <a:solidFill>
                  <a:srgbClr val="0070C0"/>
                </a:solidFill>
              </a:rPr>
              <a:t>M</a:t>
            </a:r>
            <a:r>
              <a:rPr lang="it-IT" sz="1800" b="1" baseline="-25000" err="1">
                <a:solidFill>
                  <a:srgbClr val="0070C0"/>
                </a:solidFill>
              </a:rPr>
              <a:t>k</a:t>
            </a:r>
            <a:r>
              <a:rPr lang="it-IT" sz="1800" b="1">
                <a:solidFill>
                  <a:srgbClr val="0070C0"/>
                </a:solidFill>
              </a:rPr>
              <a:t> </a:t>
            </a:r>
            <a:endParaRPr lang="it-IT" sz="1800">
              <a:solidFill>
                <a:srgbClr val="0070C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8D74E5-A136-8F0D-3178-9965BC4180EB}"/>
              </a:ext>
            </a:extLst>
          </p:cNvPr>
          <p:cNvSpPr txBox="1"/>
          <p:nvPr/>
        </p:nvSpPr>
        <p:spPr>
          <a:xfrm>
            <a:off x="4666131" y="3049121"/>
            <a:ext cx="69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5D00"/>
                </a:solidFill>
              </a:rPr>
              <a:t>d</a:t>
            </a:r>
            <a:r>
              <a:rPr lang="en-US" sz="1800" b="1" baseline="-25000">
                <a:solidFill>
                  <a:srgbClr val="FF5D00"/>
                </a:solidFill>
              </a:rPr>
              <a:t>v</a:t>
            </a:r>
            <a:r>
              <a:rPr lang="en-US" sz="1800" b="1">
                <a:solidFill>
                  <a:srgbClr val="FF5D00"/>
                </a:solidFill>
              </a:rPr>
              <a:t>(t)</a:t>
            </a:r>
            <a:endParaRPr lang="it-IT" sz="1800">
              <a:solidFill>
                <a:srgbClr val="FF5D00"/>
              </a:solidFill>
            </a:endParaRPr>
          </a:p>
        </p:txBody>
      </p:sp>
      <p:pic>
        <p:nvPicPr>
          <p:cNvPr id="21" name="Immagine 21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44504D74-67B0-3570-EFC8-1442A575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9597" y="3651718"/>
            <a:ext cx="1255059" cy="58999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2279DFA-7D1C-C4D6-1C95-A4B2B205C4DB}"/>
              </a:ext>
            </a:extLst>
          </p:cNvPr>
          <p:cNvSpPr txBox="1"/>
          <p:nvPr/>
        </p:nvSpPr>
        <p:spPr>
          <a:xfrm>
            <a:off x="5392270" y="672878"/>
            <a:ext cx="3092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err="1">
                <a:solidFill>
                  <a:srgbClr val="AB0505"/>
                </a:solidFill>
                <a:latin typeface="Exo 2"/>
              </a:rPr>
              <a:t>Theoretichal</a:t>
            </a:r>
            <a:r>
              <a:rPr lang="it-IT" sz="1800" b="1">
                <a:solidFill>
                  <a:srgbClr val="AB0505"/>
                </a:solidFill>
                <a:latin typeface="Exo 2"/>
              </a:rPr>
              <a:t> model </a:t>
            </a:r>
            <a:endParaRPr lang="it-IT" b="1">
              <a:solidFill>
                <a:srgbClr val="AB0505"/>
              </a:solidFill>
              <a:latin typeface="Exo 2"/>
            </a:endParaRPr>
          </a:p>
        </p:txBody>
      </p:sp>
      <p:pic>
        <p:nvPicPr>
          <p:cNvPr id="25" name="Immagine 25">
            <a:extLst>
              <a:ext uri="{FF2B5EF4-FFF2-40B4-BE49-F238E27FC236}">
                <a16:creationId xmlns:a16="http://schemas.microsoft.com/office/drawing/2014/main" id="{8F73CA2B-F842-8119-D1AA-F701F9B1D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2041" y="4212210"/>
            <a:ext cx="4477870" cy="948180"/>
          </a:xfrm>
          <a:prstGeom prst="rect">
            <a:avLst/>
          </a:prstGeom>
        </p:spPr>
      </p:pic>
      <p:pic>
        <p:nvPicPr>
          <p:cNvPr id="26" name="Immagine 26">
            <a:extLst>
              <a:ext uri="{FF2B5EF4-FFF2-40B4-BE49-F238E27FC236}">
                <a16:creationId xmlns:a16="http://schemas.microsoft.com/office/drawing/2014/main" id="{8A3F1483-B0D7-6DF9-88F1-990A3AFA18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9590" y="4213413"/>
            <a:ext cx="1504950" cy="757516"/>
          </a:xfrm>
          <a:prstGeom prst="rect">
            <a:avLst/>
          </a:prstGeom>
        </p:spPr>
      </p:pic>
      <p:pic>
        <p:nvPicPr>
          <p:cNvPr id="2" name="Immagine 5">
            <a:extLst>
              <a:ext uri="{FF2B5EF4-FFF2-40B4-BE49-F238E27FC236}">
                <a16:creationId xmlns:a16="http://schemas.microsoft.com/office/drawing/2014/main" id="{A3F83260-A94C-1C5C-6231-585F072FA2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8690" y="4244228"/>
            <a:ext cx="1019175" cy="74295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BC2378F-D444-F04B-F88C-8C5B92A97E77}"/>
              </a:ext>
            </a:extLst>
          </p:cNvPr>
          <p:cNvCxnSpPr/>
          <p:nvPr/>
        </p:nvCxnSpPr>
        <p:spPr>
          <a:xfrm>
            <a:off x="8362389" y="3020545"/>
            <a:ext cx="6723" cy="63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A42D883-CE78-AC6D-168E-F895FA055F04}"/>
              </a:ext>
            </a:extLst>
          </p:cNvPr>
          <p:cNvCxnSpPr/>
          <p:nvPr/>
        </p:nvCxnSpPr>
        <p:spPr>
          <a:xfrm>
            <a:off x="8037980" y="3018865"/>
            <a:ext cx="329453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75F685-7B97-FAC9-BC3B-9106CF070F94}"/>
              </a:ext>
            </a:extLst>
          </p:cNvPr>
          <p:cNvSpPr txBox="1"/>
          <p:nvPr/>
        </p:nvSpPr>
        <p:spPr>
          <a:xfrm rot="10800000">
            <a:off x="5957049" y="4481233"/>
            <a:ext cx="4706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=&gt;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81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/>
              <a:t>Study some of </a:t>
            </a:r>
            <a:r>
              <a:rPr lang="it-IT" sz="1600" err="1"/>
              <a:t>it's</a:t>
            </a:r>
            <a:r>
              <a:rPr lang="it-IT" sz="1600"/>
              <a:t> </a:t>
            </a:r>
            <a:r>
              <a:rPr lang="it-IT" sz="1600" err="1"/>
              <a:t>mathematical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properties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evolution</a:t>
            </a:r>
            <a:r>
              <a:rPr lang="it-IT" sz="1600" b="1">
                <a:solidFill>
                  <a:srgbClr val="FF5D00"/>
                </a:solidFill>
              </a:rPr>
              <a:t> over time</a:t>
            </a:r>
            <a:r>
              <a:rPr lang="it-IT" sz="1600"/>
              <a:t>.</a:t>
            </a:r>
          </a:p>
          <a:p>
            <a:pPr marL="285750" indent="-285750">
              <a:buChar char="•"/>
            </a:pPr>
            <a:r>
              <a:rPr lang="it-IT" sz="1600" err="1"/>
              <a:t>Implement</a:t>
            </a:r>
            <a:r>
              <a:rPr lang="it-IT" sz="1600"/>
              <a:t> a </a:t>
            </a:r>
            <a:r>
              <a:rPr lang="it-IT" sz="1600" b="1">
                <a:solidFill>
                  <a:srgbClr val="0065FF"/>
                </a:solidFill>
              </a:rPr>
              <a:t>model </a:t>
            </a:r>
            <a:r>
              <a:rPr lang="it-IT" sz="1600"/>
              <a:t>to </a:t>
            </a:r>
            <a:r>
              <a:rPr lang="it-IT" sz="1600" b="1"/>
              <a:t>generate </a:t>
            </a:r>
            <a:r>
              <a:rPr lang="it-IT" sz="1600" err="1"/>
              <a:t>similar</a:t>
            </a:r>
            <a:r>
              <a:rPr lang="it-IT" sz="1600"/>
              <a:t> </a:t>
            </a:r>
            <a:r>
              <a:rPr lang="it-IT" sz="1600" err="1"/>
              <a:t>graphs</a:t>
            </a:r>
            <a:r>
              <a:rPr lang="it-IT" sz="1600"/>
              <a:t> and so </a:t>
            </a:r>
            <a:r>
              <a:rPr lang="it-IT" sz="1600" err="1"/>
              <a:t>able</a:t>
            </a:r>
            <a:r>
              <a:rPr lang="it-IT" sz="1600"/>
              <a:t> to </a:t>
            </a:r>
            <a:r>
              <a:rPr lang="it-IT" sz="1600" b="1" err="1"/>
              <a:t>predict</a:t>
            </a:r>
            <a:r>
              <a:rPr lang="it-IT" sz="1600" b="1"/>
              <a:t>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err="1"/>
              <a:t>evolution</a:t>
            </a:r>
            <a:r>
              <a:rPr lang="it-IT" sz="1600"/>
              <a:t> .</a:t>
            </a:r>
          </a:p>
        </p:txBody>
      </p:sp>
      <p:pic>
        <p:nvPicPr>
          <p:cNvPr id="14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66EF062-B701-C003-F478-A57075A5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2" y="3097867"/>
            <a:ext cx="928968" cy="1119468"/>
          </a:xfrm>
          <a:prstGeom prst="rect">
            <a:avLst/>
          </a:prstGeom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4585651F-AB27-8604-4C91-C034005D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23" y="2923336"/>
            <a:ext cx="1331259" cy="146853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4F63FF-90AA-005C-EE47-4724B16B39CC}"/>
              </a:ext>
            </a:extLst>
          </p:cNvPr>
          <p:cNvSpPr txBox="1"/>
          <p:nvPr/>
        </p:nvSpPr>
        <p:spPr>
          <a:xfrm>
            <a:off x="302559" y="2793627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7027DA7-F472-18E2-922D-6029AD6D71B2}"/>
              </a:ext>
            </a:extLst>
          </p:cNvPr>
          <p:cNvSpPr txBox="1"/>
          <p:nvPr/>
        </p:nvSpPr>
        <p:spPr>
          <a:xfrm>
            <a:off x="1707777" y="2638986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1991</a:t>
            </a:r>
          </a:p>
        </p:txBody>
      </p:sp>
    </p:spTree>
    <p:extLst>
      <p:ext uri="{BB962C8B-B14F-4D97-AF65-F5344CB8AC3E}">
        <p14:creationId xmlns:p14="http://schemas.microsoft.com/office/powerpoint/2010/main" val="342703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3198107" y="2444742"/>
            <a:ext cx="406584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dirty="0">
                <a:solidFill>
                  <a:srgbClr val="FF5D00"/>
                </a:solidFill>
              </a:rPr>
              <a:t>NEXT STEPS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06</a:t>
            </a:r>
            <a:endParaRPr dirty="0">
              <a:solidFill>
                <a:srgbClr val="C00000"/>
              </a:solidFill>
            </a:endParaRPr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420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38">
            <a:extLst>
              <a:ext uri="{FF2B5EF4-FFF2-40B4-BE49-F238E27FC236}">
                <a16:creationId xmlns:a16="http://schemas.microsoft.com/office/drawing/2014/main" id="{1AA41CF8-E9B8-42CA-B280-EF2C9D6CDD33}"/>
              </a:ext>
            </a:extLst>
          </p:cNvPr>
          <p:cNvSpPr txBox="1">
            <a:spLocks/>
          </p:cNvSpPr>
          <p:nvPr/>
        </p:nvSpPr>
        <p:spPr>
          <a:xfrm>
            <a:off x="1347825" y="18346"/>
            <a:ext cx="6139585" cy="452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NEXT STEPS</a:t>
            </a:r>
          </a:p>
          <a:p>
            <a:endParaRPr lang="en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2B9B83-F0E0-4CBE-A1D4-FA87D295BDF4}"/>
              </a:ext>
            </a:extLst>
          </p:cNvPr>
          <p:cNvSpPr txBox="1"/>
          <p:nvPr/>
        </p:nvSpPr>
        <p:spPr>
          <a:xfrm>
            <a:off x="-4787610" y="2991035"/>
            <a:ext cx="80035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B35CA2-EF1B-4B81-A474-58953E33B984}"/>
              </a:ext>
            </a:extLst>
          </p:cNvPr>
          <p:cNvSpPr txBox="1"/>
          <p:nvPr/>
        </p:nvSpPr>
        <p:spPr>
          <a:xfrm>
            <a:off x="794446" y="1759272"/>
            <a:ext cx="77633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>
              <a:solidFill>
                <a:schemeClr val="tx1"/>
              </a:solidFill>
              <a:latin typeface="Exo 2"/>
            </a:endParaRPr>
          </a:p>
        </p:txBody>
      </p:sp>
      <p:cxnSp>
        <p:nvCxnSpPr>
          <p:cNvPr id="9" name="Google Shape;208;p37">
            <a:extLst>
              <a:ext uri="{FF2B5EF4-FFF2-40B4-BE49-F238E27FC236}">
                <a16:creationId xmlns:a16="http://schemas.microsoft.com/office/drawing/2014/main" id="{F56CF0FA-C5AF-43AC-B5ED-2A2AF9E2D615}"/>
              </a:ext>
            </a:extLst>
          </p:cNvPr>
          <p:cNvCxnSpPr/>
          <p:nvPr/>
        </p:nvCxnSpPr>
        <p:spPr>
          <a:xfrm flipV="1">
            <a:off x="-2130" y="684089"/>
            <a:ext cx="4554918" cy="1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207;p37">
            <a:extLst>
              <a:ext uri="{FF2B5EF4-FFF2-40B4-BE49-F238E27FC236}">
                <a16:creationId xmlns:a16="http://schemas.microsoft.com/office/drawing/2014/main" id="{5396D2D6-6E57-40C4-9B6D-ECAA49E7FECF}"/>
              </a:ext>
            </a:extLst>
          </p:cNvPr>
          <p:cNvCxnSpPr/>
          <p:nvPr/>
        </p:nvCxnSpPr>
        <p:spPr>
          <a:xfrm>
            <a:off x="4508202" y="4831896"/>
            <a:ext cx="4574399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2EC02DD-02C7-A01D-CE70-06F0D74AF957}"/>
              </a:ext>
            </a:extLst>
          </p:cNvPr>
          <p:cNvSpPr/>
          <p:nvPr/>
        </p:nvSpPr>
        <p:spPr>
          <a:xfrm>
            <a:off x="228601" y="1072403"/>
            <a:ext cx="8673351" cy="2891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8C995B-0076-4962-A26F-7C8D2473998E}"/>
              </a:ext>
            </a:extLst>
          </p:cNvPr>
          <p:cNvSpPr txBox="1"/>
          <p:nvPr/>
        </p:nvSpPr>
        <p:spPr>
          <a:xfrm>
            <a:off x="403412" y="1160540"/>
            <a:ext cx="846492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500" dirty="0">
                <a:latin typeface="Exo 2"/>
              </a:rPr>
              <a:t>The </a:t>
            </a:r>
            <a:r>
              <a:rPr lang="it-IT" sz="1500" dirty="0" err="1">
                <a:latin typeface="Exo 2"/>
              </a:rPr>
              <a:t>underlying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theoretical</a:t>
            </a:r>
            <a:r>
              <a:rPr lang="it-IT" sz="1500" dirty="0">
                <a:latin typeface="Exo 2"/>
              </a:rPr>
              <a:t> model </a:t>
            </a:r>
            <a:r>
              <a:rPr lang="it-IT" sz="1500" dirty="0" err="1">
                <a:latin typeface="Exo 2"/>
              </a:rPr>
              <a:t>may</a:t>
            </a:r>
            <a:r>
              <a:rPr lang="it-IT" sz="1500" dirty="0">
                <a:latin typeface="Exo 2"/>
              </a:rPr>
              <a:t> be </a:t>
            </a:r>
            <a:r>
              <a:rPr lang="it-IT" sz="1500" dirty="0" err="1">
                <a:latin typeface="Exo 2"/>
              </a:rPr>
              <a:t>different</a:t>
            </a:r>
            <a:r>
              <a:rPr lang="it-IT" sz="1500" dirty="0">
                <a:latin typeface="Exo 2"/>
              </a:rPr>
              <a:t> from the one </a:t>
            </a:r>
            <a:r>
              <a:rPr lang="it-IT" sz="1500" dirty="0" err="1">
                <a:latin typeface="Exo 2"/>
              </a:rPr>
              <a:t>we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assumed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at</a:t>
            </a:r>
            <a:r>
              <a:rPr lang="it-IT" sz="1500" dirty="0">
                <a:latin typeface="Exo 2"/>
              </a:rPr>
              <a:t> the </a:t>
            </a:r>
            <a:r>
              <a:rPr lang="it-IT" sz="1500" dirty="0" err="1">
                <a:latin typeface="Exo 2"/>
              </a:rPr>
              <a:t>beginning</a:t>
            </a:r>
            <a:r>
              <a:rPr lang="it-IT" sz="1500" dirty="0">
                <a:latin typeface="Exo 2"/>
              </a:rPr>
              <a:t>:</a:t>
            </a:r>
          </a:p>
          <a:p>
            <a:endParaRPr lang="it-IT" sz="1500" dirty="0">
              <a:latin typeface="Exo 2"/>
            </a:endParaRPr>
          </a:p>
          <a:p>
            <a:r>
              <a:rPr lang="it-IT" sz="1500" b="1" dirty="0">
                <a:latin typeface="Exo 2"/>
              </a:rPr>
              <a:t>Next steps:</a:t>
            </a:r>
            <a:endParaRPr lang="it-IT" sz="1500">
              <a:latin typeface="Exo 2"/>
            </a:endParaRPr>
          </a:p>
          <a:p>
            <a:endParaRPr lang="it-IT" sz="1500" b="1" dirty="0"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500" b="1" dirty="0" err="1">
                <a:solidFill>
                  <a:srgbClr val="FF5D00"/>
                </a:solidFill>
                <a:latin typeface="Exo 2"/>
              </a:rPr>
              <a:t>Generating</a:t>
            </a:r>
            <a:r>
              <a:rPr lang="it-IT" sz="1500" b="1" dirty="0">
                <a:solidFill>
                  <a:srgbClr val="FF5D00"/>
                </a:solidFill>
                <a:latin typeface="Exo 2"/>
              </a:rPr>
              <a:t> a network</a:t>
            </a:r>
            <a:r>
              <a:rPr lang="it-IT" sz="1500" b="1" dirty="0">
                <a:latin typeface="Exo 2"/>
              </a:rPr>
              <a:t> </a:t>
            </a:r>
            <a:r>
              <a:rPr lang="it-IT" sz="1500" dirty="0">
                <a:latin typeface="Exo 2"/>
              </a:rPr>
              <a:t>on a </a:t>
            </a:r>
            <a:r>
              <a:rPr lang="it-IT" sz="1500" dirty="0" err="1">
                <a:latin typeface="Exo 2"/>
              </a:rPr>
              <a:t>given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theoretichal</a:t>
            </a:r>
            <a:r>
              <a:rPr lang="it-IT" sz="1500" dirty="0">
                <a:latin typeface="Exo 2"/>
              </a:rPr>
              <a:t> model</a:t>
            </a:r>
            <a:r>
              <a:rPr lang="it-IT" sz="1500" b="1" dirty="0">
                <a:latin typeface="Exo 2"/>
              </a:rPr>
              <a:t> </a:t>
            </a:r>
            <a:r>
              <a:rPr lang="it-IT" sz="1500" b="1" dirty="0">
                <a:solidFill>
                  <a:srgbClr val="AB0505"/>
                </a:solidFill>
                <a:latin typeface="Exo 2"/>
              </a:rPr>
              <a:t>(f(d</a:t>
            </a:r>
            <a:r>
              <a:rPr lang="it-IT" sz="1500" b="1" baseline="-25000" dirty="0">
                <a:solidFill>
                  <a:srgbClr val="AB0505"/>
                </a:solidFill>
                <a:latin typeface="Exo 2"/>
              </a:rPr>
              <a:t>v</a:t>
            </a:r>
            <a:r>
              <a:rPr lang="it-IT" sz="1500" b="1" dirty="0">
                <a:solidFill>
                  <a:srgbClr val="AB0505"/>
                </a:solidFill>
                <a:latin typeface="Exo 2"/>
              </a:rPr>
              <a:t>(t)=1)</a:t>
            </a:r>
            <a:r>
              <a:rPr lang="it-IT" sz="1500" dirty="0">
                <a:solidFill>
                  <a:schemeClr val="tx1"/>
                </a:solidFill>
                <a:latin typeface="Exo 2"/>
              </a:rPr>
              <a:t> to </a:t>
            </a:r>
            <a:r>
              <a:rPr lang="it-IT" sz="1500" dirty="0" err="1">
                <a:solidFill>
                  <a:schemeClr val="tx1"/>
                </a:solidFill>
                <a:latin typeface="Exo 2"/>
              </a:rPr>
              <a:t>fit</a:t>
            </a:r>
            <a:r>
              <a:rPr lang="it-IT" sz="1500" dirty="0">
                <a:solidFill>
                  <a:schemeClr val="tx1"/>
                </a:solidFill>
                <a:latin typeface="Exo 2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Exo 2"/>
              </a:rPr>
              <a:t>our</a:t>
            </a:r>
            <a:r>
              <a:rPr lang="it-IT" sz="1500" dirty="0">
                <a:solidFill>
                  <a:schemeClr val="tx1"/>
                </a:solidFill>
                <a:latin typeface="Exo 2"/>
              </a:rPr>
              <a:t> data;</a:t>
            </a:r>
          </a:p>
          <a:p>
            <a:pPr marL="342900" indent="-342900">
              <a:buAutoNum type="arabicPeriod"/>
            </a:pPr>
            <a:endParaRPr lang="it-IT" sz="15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500" dirty="0" err="1">
                <a:latin typeface="Exo 2"/>
              </a:rPr>
              <a:t>Generating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slightly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different</a:t>
            </a:r>
            <a:r>
              <a:rPr lang="it-IT" sz="1500" dirty="0">
                <a:latin typeface="Exo 2"/>
              </a:rPr>
              <a:t> networks to check </a:t>
            </a:r>
            <a:r>
              <a:rPr lang="it-IT" sz="1500" b="1" dirty="0" err="1">
                <a:solidFill>
                  <a:srgbClr val="0065FF"/>
                </a:solidFill>
                <a:latin typeface="Exo 2"/>
              </a:rPr>
              <a:t>which</a:t>
            </a:r>
            <a:r>
              <a:rPr lang="it-IT" sz="1500" b="1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sz="1500" b="1" dirty="0" err="1">
                <a:solidFill>
                  <a:srgbClr val="0065FF"/>
                </a:solidFill>
                <a:latin typeface="Exo 2"/>
              </a:rPr>
              <a:t>represent</a:t>
            </a:r>
            <a:r>
              <a:rPr lang="it-IT" sz="1500" b="1" dirty="0">
                <a:solidFill>
                  <a:srgbClr val="0065FF"/>
                </a:solidFill>
                <a:latin typeface="Exo 2"/>
              </a:rPr>
              <a:t> </a:t>
            </a:r>
            <a:r>
              <a:rPr lang="it-IT" sz="1500" b="1" dirty="0" err="1">
                <a:solidFill>
                  <a:srgbClr val="0065FF"/>
                </a:solidFill>
                <a:latin typeface="Exo 2"/>
              </a:rPr>
              <a:t>better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our</a:t>
            </a:r>
            <a:r>
              <a:rPr lang="it-IT" sz="1500" dirty="0">
                <a:latin typeface="Exo 2"/>
              </a:rPr>
              <a:t> case;</a:t>
            </a:r>
          </a:p>
          <a:p>
            <a:pPr marL="342900" indent="-342900">
              <a:buAutoNum type="arabicPeriod"/>
            </a:pPr>
            <a:endParaRPr lang="it-IT" sz="1500" dirty="0"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500" dirty="0" err="1">
                <a:latin typeface="Exo 2"/>
              </a:rPr>
              <a:t>Defining</a:t>
            </a:r>
            <a:r>
              <a:rPr lang="it-IT" sz="1500" dirty="0">
                <a:latin typeface="Exo 2"/>
              </a:rPr>
              <a:t> a </a:t>
            </a:r>
            <a:r>
              <a:rPr lang="it-IT" sz="1500" b="1" dirty="0">
                <a:solidFill>
                  <a:srgbClr val="FF9A00"/>
                </a:solidFill>
                <a:latin typeface="Exo 2"/>
              </a:rPr>
              <a:t>new </a:t>
            </a:r>
            <a:r>
              <a:rPr lang="it-IT" sz="1500" b="1" dirty="0" err="1">
                <a:solidFill>
                  <a:srgbClr val="FF9A00"/>
                </a:solidFill>
                <a:latin typeface="Exo 2"/>
              </a:rPr>
              <a:t>theorethical</a:t>
            </a:r>
            <a:r>
              <a:rPr lang="it-IT" sz="1500" b="1" dirty="0">
                <a:solidFill>
                  <a:srgbClr val="FF9A00"/>
                </a:solidFill>
                <a:latin typeface="Exo 2"/>
              </a:rPr>
              <a:t> model</a:t>
            </a:r>
            <a:r>
              <a:rPr lang="it-IT" sz="1500" b="1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describing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better</a:t>
            </a:r>
            <a:r>
              <a:rPr lang="it-IT" sz="1500" dirty="0">
                <a:latin typeface="Exo 2"/>
              </a:rPr>
              <a:t> the </a:t>
            </a:r>
            <a:r>
              <a:rPr lang="it-IT" sz="1500" dirty="0" err="1">
                <a:latin typeface="Exo 2"/>
              </a:rPr>
              <a:t>discovered</a:t>
            </a:r>
            <a:r>
              <a:rPr lang="it-IT" sz="1500" dirty="0">
                <a:latin typeface="Exo 2"/>
              </a:rPr>
              <a:t> </a:t>
            </a:r>
            <a:r>
              <a:rPr lang="it-IT" sz="1500" dirty="0" err="1">
                <a:latin typeface="Exo 2"/>
              </a:rPr>
              <a:t>behavior</a:t>
            </a:r>
            <a:r>
              <a:rPr lang="it-IT" sz="1500" dirty="0"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endParaRPr lang="it-IT" sz="1500" dirty="0"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500" dirty="0">
                <a:latin typeface="Exo 2"/>
              </a:rPr>
              <a:t>The </a:t>
            </a:r>
            <a:r>
              <a:rPr lang="it-IT" sz="1500" dirty="0" err="1">
                <a:latin typeface="Exo 2"/>
              </a:rPr>
              <a:t>analysis</a:t>
            </a:r>
            <a:r>
              <a:rPr lang="it-IT" sz="1500" dirty="0">
                <a:latin typeface="Exo 2"/>
              </a:rPr>
              <a:t> of data from</a:t>
            </a:r>
            <a:r>
              <a:rPr lang="it-IT" sz="1500" dirty="0">
                <a:solidFill>
                  <a:srgbClr val="00A2FF"/>
                </a:solidFill>
                <a:latin typeface="Exo 2"/>
              </a:rPr>
              <a:t> </a:t>
            </a:r>
            <a:r>
              <a:rPr lang="it-IT" sz="1500" b="1" dirty="0" err="1">
                <a:solidFill>
                  <a:srgbClr val="00A2FF"/>
                </a:solidFill>
                <a:latin typeface="Exo 2"/>
              </a:rPr>
              <a:t>other</a:t>
            </a:r>
            <a:r>
              <a:rPr lang="it-IT" sz="1500" b="1" dirty="0">
                <a:solidFill>
                  <a:srgbClr val="00A2FF"/>
                </a:solidFill>
                <a:latin typeface="Exo 2"/>
              </a:rPr>
              <a:t> </a:t>
            </a:r>
            <a:r>
              <a:rPr lang="it-IT" sz="1500" b="1" dirty="0" err="1">
                <a:solidFill>
                  <a:srgbClr val="00A2FF"/>
                </a:solidFill>
                <a:latin typeface="Exo 2"/>
              </a:rPr>
              <a:t>research</a:t>
            </a:r>
            <a:r>
              <a:rPr lang="it-IT" sz="1500" b="1" dirty="0">
                <a:solidFill>
                  <a:srgbClr val="00A2FF"/>
                </a:solidFill>
                <a:latin typeface="Exo 2"/>
              </a:rPr>
              <a:t> field</a:t>
            </a:r>
            <a:r>
              <a:rPr lang="it-IT" sz="1500" dirty="0">
                <a:latin typeface="Exo 2"/>
              </a:rPr>
              <a:t>;</a:t>
            </a:r>
            <a:endParaRPr lang="it-IT" sz="1500" dirty="0"/>
          </a:p>
          <a:p>
            <a:endParaRPr lang="it-IT" sz="1500"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2881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5FB293-70D2-2CFE-D7B6-C539D2B27523}"/>
              </a:ext>
            </a:extLst>
          </p:cNvPr>
          <p:cNvSpPr txBox="1"/>
          <p:nvPr/>
        </p:nvSpPr>
        <p:spPr>
          <a:xfrm>
            <a:off x="67235" y="178174"/>
            <a:ext cx="890195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Exo 2"/>
              </a:rPr>
              <a:t>References:​</a:t>
            </a:r>
          </a:p>
          <a:p>
            <a:endParaRPr lang="en-US" sz="12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Exo 2"/>
              </a:rPr>
              <a:t>Derek J. de Solla Price. </a:t>
            </a:r>
            <a:r>
              <a:rPr lang="en-US" sz="1200" b="1" dirty="0">
                <a:solidFill>
                  <a:schemeClr val="tx1"/>
                </a:solidFill>
                <a:latin typeface="Exo 2"/>
              </a:rPr>
              <a:t>Networks of scientific papers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, doi:10.1126/science.149.3683.510.</a:t>
            </a:r>
            <a:r>
              <a:rPr lang="it-IT" sz="1200" dirty="0">
                <a:solidFill>
                  <a:schemeClr val="tx1"/>
                </a:solidFill>
                <a:latin typeface="Exo 2"/>
              </a:rPr>
              <a:t>​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Exo 2"/>
              </a:rPr>
              <a:t>Michalis </a:t>
            </a:r>
            <a:r>
              <a:rPr lang="en-US" sz="1200" dirty="0" err="1">
                <a:solidFill>
                  <a:schemeClr val="tx1"/>
                </a:solidFill>
                <a:latin typeface="Exo 2"/>
              </a:rPr>
              <a:t>Faloutsos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, Petros </a:t>
            </a:r>
            <a:r>
              <a:rPr lang="en-US" sz="1200" dirty="0" err="1">
                <a:solidFill>
                  <a:schemeClr val="tx1"/>
                </a:solidFill>
                <a:latin typeface="Exo 2"/>
              </a:rPr>
              <a:t>Faloutsos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, and Christos </a:t>
            </a:r>
            <a:r>
              <a:rPr lang="en-US" sz="1200" dirty="0" err="1">
                <a:solidFill>
                  <a:schemeClr val="tx1"/>
                </a:solidFill>
                <a:latin typeface="Exo 2"/>
              </a:rPr>
              <a:t>Faloutsos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. </a:t>
            </a:r>
            <a:r>
              <a:rPr lang="en-US" sz="1200" b="1" dirty="0">
                <a:solidFill>
                  <a:schemeClr val="tx1"/>
                </a:solidFill>
                <a:latin typeface="Exo 2"/>
              </a:rPr>
              <a:t>On power-law relationships of the Internet topolog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y, doi:10.1145/316188.316229.​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Exo 2"/>
              </a:rPr>
              <a:t>Frédéric </a:t>
            </a:r>
            <a:r>
              <a:rPr lang="en-US" sz="1200" dirty="0" err="1">
                <a:solidFill>
                  <a:schemeClr val="tx1"/>
                </a:solidFill>
                <a:latin typeface="Exo 2"/>
              </a:rPr>
              <a:t>Giroire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, Nicolas Nisse, Thibaud </a:t>
            </a:r>
            <a:r>
              <a:rPr lang="en-US" sz="1200" dirty="0" err="1">
                <a:solidFill>
                  <a:schemeClr val="tx1"/>
                </a:solidFill>
                <a:latin typeface="Exo 2"/>
              </a:rPr>
              <a:t>Trolliet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, Malgorzata Sulkowska. </a:t>
            </a:r>
            <a:r>
              <a:rPr lang="en-US" sz="1200" b="1" dirty="0">
                <a:solidFill>
                  <a:schemeClr val="tx1"/>
                </a:solidFill>
                <a:latin typeface="Exo 2"/>
              </a:rPr>
              <a:t>Preferential attachment hypergraph with high modularity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, arXiv:2103.01751.​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200" b="1" i="1" dirty="0">
                <a:solidFill>
                  <a:schemeClr val="tx1"/>
                </a:solidFill>
                <a:latin typeface="Exo 2"/>
              </a:rPr>
              <a:t>A. D. Broido and A. </a:t>
            </a:r>
            <a:r>
              <a:rPr lang="en-US" sz="1200" b="1" i="1" dirty="0" err="1">
                <a:solidFill>
                  <a:schemeClr val="tx1"/>
                </a:solidFill>
                <a:latin typeface="Exo 2"/>
              </a:rPr>
              <a:t>Clauset</a:t>
            </a:r>
            <a:r>
              <a:rPr lang="en-US" sz="1200" b="1" i="1" dirty="0">
                <a:solidFill>
                  <a:schemeClr val="tx1"/>
                </a:solidFill>
                <a:latin typeface="Exo 2"/>
              </a:rPr>
              <a:t>, “Scale-free networks are rare,” </a:t>
            </a:r>
            <a:r>
              <a:rPr lang="en-US" sz="1200" b="1" i="1" dirty="0" err="1">
                <a:solidFill>
                  <a:schemeClr val="tx1"/>
                </a:solidFill>
                <a:latin typeface="Exo 2"/>
              </a:rPr>
              <a:t>doi</a:t>
            </a:r>
            <a:r>
              <a:rPr lang="en-US" sz="1200" b="1" i="1" dirty="0">
                <a:solidFill>
                  <a:schemeClr val="tx1"/>
                </a:solidFill>
                <a:latin typeface="Exo 2"/>
              </a:rPr>
              <a:t>: 10.1038/s41467-019-08746-5. </a:t>
            </a:r>
            <a:r>
              <a:rPr lang="it-IT" sz="1200" dirty="0">
                <a:solidFill>
                  <a:schemeClr val="tx1"/>
                </a:solidFill>
                <a:latin typeface="Exo 2"/>
              </a:rPr>
              <a:t> </a:t>
            </a:r>
          </a:p>
          <a:p>
            <a:pPr marL="342900" indent="-342900">
              <a:buAutoNum type="arabicPeriod"/>
            </a:pPr>
            <a:endParaRPr lang="it-IT" sz="12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200" b="1" i="1" dirty="0">
                <a:solidFill>
                  <a:schemeClr val="tx1"/>
                </a:solidFill>
                <a:latin typeface="Exo 2"/>
              </a:rPr>
              <a:t>Mark E. J. Newman. </a:t>
            </a:r>
            <a:r>
              <a:rPr lang="en-US" sz="1200" b="1" i="1" dirty="0" err="1">
                <a:solidFill>
                  <a:schemeClr val="tx1"/>
                </a:solidFill>
                <a:latin typeface="Exo 2"/>
              </a:rPr>
              <a:t>Coauthorship</a:t>
            </a:r>
            <a:r>
              <a:rPr lang="en-US" sz="1200" b="1" i="1" dirty="0">
                <a:solidFill>
                  <a:schemeClr val="tx1"/>
                </a:solidFill>
                <a:latin typeface="Exo 2"/>
              </a:rPr>
              <a:t> networks and patterns of scientific collaboration, doi:10.1073/pnas.0307545100. </a:t>
            </a:r>
          </a:p>
          <a:p>
            <a:pPr marL="342900" indent="-342900">
              <a:buAutoNum type="arabicPeriod"/>
            </a:pPr>
            <a:endParaRPr lang="en-US" sz="1200" b="1" i="1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200" b="1" i="1" dirty="0">
                <a:solidFill>
                  <a:schemeClr val="tx1"/>
                </a:solidFill>
                <a:latin typeface="Exo 2"/>
              </a:rPr>
              <a:t>Mark E. J. Newman. Clustering and preferential attachment in growing networks, doi:10.1103/PhysRevE.64.025102. 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 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Exo 2"/>
              </a:rPr>
              <a:t>A.-L. </a:t>
            </a:r>
            <a:r>
              <a:rPr lang="en-US" sz="1200" dirty="0" err="1">
                <a:solidFill>
                  <a:schemeClr val="tx1"/>
                </a:solidFill>
                <a:latin typeface="Exo 2"/>
              </a:rPr>
              <a:t>Barabasi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 and R. Albert, “Albert, R.: </a:t>
            </a:r>
            <a:r>
              <a:rPr lang="en-US" sz="1200" b="1" dirty="0">
                <a:solidFill>
                  <a:schemeClr val="tx1"/>
                </a:solidFill>
                <a:latin typeface="Exo 2"/>
              </a:rPr>
              <a:t>Emergence of Scaling in Random Networks.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 Science 286, 509-512,” Science (New York, N.Y.), vol. 286, pp. 509–12, Nov. 1999, </a:t>
            </a:r>
            <a:r>
              <a:rPr lang="en-US" sz="1200" dirty="0" err="1">
                <a:solidFill>
                  <a:schemeClr val="tx1"/>
                </a:solidFill>
                <a:latin typeface="Exo 2"/>
              </a:rPr>
              <a:t>doi</a:t>
            </a:r>
            <a:r>
              <a:rPr lang="en-US" sz="1200" dirty="0">
                <a:solidFill>
                  <a:schemeClr val="tx1"/>
                </a:solidFill>
                <a:latin typeface="Exo 2"/>
              </a:rPr>
              <a:t>: 10.1126/science.286.5439.509.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sz="1200" i="1" dirty="0">
                <a:solidFill>
                  <a:schemeClr val="tx1"/>
                </a:solidFill>
                <a:latin typeface="Exo 2"/>
              </a:rPr>
              <a:t> </a:t>
            </a:r>
            <a:r>
              <a:rPr lang="it-IT" sz="1200" i="1" dirty="0" err="1">
                <a:solidFill>
                  <a:schemeClr val="tx1"/>
                </a:solidFill>
                <a:latin typeface="Exo 2"/>
              </a:rPr>
              <a:t>F.Giroire</a:t>
            </a:r>
            <a:r>
              <a:rPr lang="it-IT" sz="1200" i="1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sz="1200" i="1" dirty="0" err="1">
                <a:solidFill>
                  <a:schemeClr val="tx1"/>
                </a:solidFill>
                <a:latin typeface="Exo 2"/>
              </a:rPr>
              <a:t>N.Nisse</a:t>
            </a:r>
            <a:r>
              <a:rPr lang="it-IT" sz="1200" i="1" dirty="0">
                <a:solidFill>
                  <a:schemeClr val="tx1"/>
                </a:solidFill>
                <a:latin typeface="Exo 2"/>
              </a:rPr>
              <a:t>, </a:t>
            </a:r>
            <a:r>
              <a:rPr lang="it-IT" sz="1200" i="1" dirty="0" err="1">
                <a:solidFill>
                  <a:schemeClr val="tx1"/>
                </a:solidFill>
                <a:latin typeface="Exo 2"/>
              </a:rPr>
              <a:t>M.Sulkowska</a:t>
            </a:r>
            <a:r>
              <a:rPr lang="it-IT" sz="1200" i="1" dirty="0">
                <a:solidFill>
                  <a:schemeClr val="tx1"/>
                </a:solidFill>
                <a:latin typeface="Exo 2"/>
              </a:rPr>
              <a:t>,</a:t>
            </a:r>
            <a:r>
              <a:rPr lang="it-IT" sz="1200" b="1" i="1" dirty="0">
                <a:solidFill>
                  <a:schemeClr val="tx1"/>
                </a:solidFill>
                <a:latin typeface="Exo 2"/>
              </a:rPr>
              <a:t> Study of a degree </a:t>
            </a:r>
            <a:r>
              <a:rPr lang="it-IT" sz="1200" b="1" i="1" dirty="0" err="1">
                <a:solidFill>
                  <a:schemeClr val="tx1"/>
                </a:solidFill>
                <a:latin typeface="Exo 2"/>
              </a:rPr>
              <a:t>distribution</a:t>
            </a:r>
            <a:r>
              <a:rPr lang="it-IT" sz="1200" b="1" i="1" dirty="0">
                <a:solidFill>
                  <a:schemeClr val="tx1"/>
                </a:solidFill>
                <a:latin typeface="Exo 2"/>
              </a:rPr>
              <a:t> and a vertex tra-</a:t>
            </a:r>
            <a:br>
              <a:rPr lang="it-IT" sz="1200" b="1" i="1" dirty="0">
                <a:solidFill>
                  <a:schemeClr val="tx1"/>
                </a:solidFill>
                <a:latin typeface="Exo 2"/>
              </a:rPr>
            </a:br>
            <a:r>
              <a:rPr lang="it-IT" sz="1200" b="1" i="1" dirty="0" err="1">
                <a:solidFill>
                  <a:schemeClr val="tx1"/>
                </a:solidFill>
                <a:latin typeface="Exo 2"/>
              </a:rPr>
              <a:t>jectory</a:t>
            </a:r>
            <a:r>
              <a:rPr lang="it-IT" sz="1200" b="1" i="1" dirty="0">
                <a:solidFill>
                  <a:schemeClr val="tx1"/>
                </a:solidFill>
                <a:latin typeface="Exo 2"/>
              </a:rPr>
              <a:t> in the Chung-Lu model with a </a:t>
            </a:r>
            <a:r>
              <a:rPr lang="it-IT" sz="1200" b="1" i="1" dirty="0" err="1">
                <a:solidFill>
                  <a:schemeClr val="tx1"/>
                </a:solidFill>
                <a:latin typeface="Exo 2"/>
              </a:rPr>
              <a:t>generalized</a:t>
            </a:r>
            <a:r>
              <a:rPr lang="it-IT" sz="1200" b="1" i="1" dirty="0">
                <a:solidFill>
                  <a:schemeClr val="tx1"/>
                </a:solidFill>
                <a:latin typeface="Exo 2"/>
              </a:rPr>
              <a:t> attachment </a:t>
            </a:r>
            <a:r>
              <a:rPr lang="it-IT" sz="1200" b="1" i="1" dirty="0" err="1">
                <a:solidFill>
                  <a:schemeClr val="tx1"/>
                </a:solidFill>
                <a:latin typeface="Exo 2"/>
              </a:rPr>
              <a:t>function</a:t>
            </a:r>
            <a:r>
              <a:rPr lang="it-IT" sz="1200" b="1" i="1" dirty="0">
                <a:solidFill>
                  <a:schemeClr val="tx1"/>
                </a:solidFill>
                <a:latin typeface="Exo 2"/>
              </a:rPr>
              <a:t>,</a:t>
            </a:r>
            <a:r>
              <a:rPr lang="it-IT" sz="1200" i="1" dirty="0">
                <a:solidFill>
                  <a:schemeClr val="tx1"/>
                </a:solidFill>
                <a:latin typeface="Exo 2"/>
              </a:rPr>
              <a:t> 2022</a:t>
            </a:r>
            <a:endParaRPr lang="it-IT" sz="120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endParaRPr lang="en-US" sz="1200" dirty="0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endParaRPr lang="it-IT" sz="1200" dirty="0">
              <a:solidFill>
                <a:schemeClr val="tx1"/>
              </a:solidFill>
              <a:latin typeface="Exo 2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204D0A-DC49-4A15-97EC-35307F456BED}"/>
              </a:ext>
            </a:extLst>
          </p:cNvPr>
          <p:cNvSpPr txBox="1"/>
          <p:nvPr/>
        </p:nvSpPr>
        <p:spPr>
          <a:xfrm>
            <a:off x="26894" y="161700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it-IT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21552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Immagine che contiene testo, esterni, vicino, notte&#10;&#10;Descrizione generata automaticamente">
            <a:extLst>
              <a:ext uri="{FF2B5EF4-FFF2-40B4-BE49-F238E27FC236}">
                <a16:creationId xmlns:a16="http://schemas.microsoft.com/office/drawing/2014/main" id="{DE3CFB72-BC9B-4F59-9E4C-0F6EA2B28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902" y="-84204"/>
            <a:ext cx="10094766" cy="53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681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6">
            <a:extLst>
              <a:ext uri="{FF2B5EF4-FFF2-40B4-BE49-F238E27FC236}">
                <a16:creationId xmlns:a16="http://schemas.microsoft.com/office/drawing/2014/main" id="{C6285EF1-F899-4AEC-8066-E299057B1070}"/>
              </a:ext>
            </a:extLst>
          </p:cNvPr>
          <p:cNvSpPr txBox="1">
            <a:spLocks/>
          </p:cNvSpPr>
          <p:nvPr/>
        </p:nvSpPr>
        <p:spPr>
          <a:xfrm>
            <a:off x="1934083" y="-106218"/>
            <a:ext cx="5108698" cy="135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2400"/>
              <a:t>WINDOW-SECTION FITTING</a:t>
            </a:r>
            <a:endParaRPr lang="it-IT"/>
          </a:p>
          <a:p>
            <a:endParaRPr lang="it-IT" sz="2400"/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902646A9-FB33-B88F-4852-53D871DB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2" y="1330781"/>
            <a:ext cx="8195982" cy="359804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BFF2D1-EFEF-AD6C-CE73-DFC05267EC81}"/>
              </a:ext>
            </a:extLst>
          </p:cNvPr>
          <p:cNvSpPr txBox="1"/>
          <p:nvPr/>
        </p:nvSpPr>
        <p:spPr>
          <a:xfrm>
            <a:off x="289111" y="668991"/>
            <a:ext cx="81085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The </a:t>
            </a:r>
            <a:r>
              <a:rPr lang="it-IT" err="1"/>
              <a:t>same</a:t>
            </a:r>
            <a:r>
              <a:rPr lang="it-IT"/>
              <a:t> procedure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applied</a:t>
            </a:r>
            <a:r>
              <a:rPr lang="it-IT"/>
              <a:t> to</a:t>
            </a:r>
            <a:r>
              <a:rPr lang="it-IT" b="1"/>
              <a:t> </a:t>
            </a:r>
            <a:r>
              <a:rPr lang="it-IT" b="1" err="1"/>
              <a:t>five</a:t>
            </a:r>
            <a:r>
              <a:rPr lang="it-IT" b="1"/>
              <a:t> </a:t>
            </a:r>
            <a:r>
              <a:rPr lang="it-IT" b="1" err="1"/>
              <a:t>year</a:t>
            </a:r>
            <a:r>
              <a:rPr lang="it-IT" b="1"/>
              <a:t> windows</a:t>
            </a:r>
            <a:r>
              <a:rPr lang="it-IT"/>
              <a:t> and </a:t>
            </a:r>
            <a:r>
              <a:rPr lang="it-IT" err="1"/>
              <a:t>considering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the first </a:t>
            </a:r>
            <a:r>
              <a:rPr lang="it-IT" b="1" err="1"/>
              <a:t>eight</a:t>
            </a:r>
            <a:r>
              <a:rPr lang="it-IT" b="1"/>
              <a:t> </a:t>
            </a:r>
            <a:r>
              <a:rPr lang="it-IT" b="1" err="1"/>
              <a:t>year</a:t>
            </a:r>
            <a:r>
              <a:rPr lang="it-IT" b="1"/>
              <a:t> </a:t>
            </a:r>
            <a:r>
              <a:rPr lang="it-IT" b="1" err="1"/>
              <a:t>section</a:t>
            </a:r>
            <a:r>
              <a:rPr lang="it-IT" b="1"/>
              <a:t> </a:t>
            </a:r>
            <a:r>
              <a:rPr lang="it-IT"/>
              <a:t>of </a:t>
            </a:r>
            <a:r>
              <a:rPr lang="it-IT" err="1"/>
              <a:t>each</a:t>
            </a:r>
            <a:r>
              <a:rPr lang="it-IT"/>
              <a:t> </a:t>
            </a:r>
            <a:r>
              <a:rPr lang="it-IT" err="1"/>
              <a:t>trajectory</a:t>
            </a:r>
            <a:r>
              <a:rPr lang="it-IT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5222574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731057" y="192549"/>
            <a:ext cx="5688384" cy="93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WINDOW-SECTION FITTING</a:t>
            </a:r>
            <a:endParaRPr lang="it-IT" b="0"/>
          </a:p>
          <a:p>
            <a:pPr algn="r"/>
            <a:endParaRPr lang="it-IT" b="0"/>
          </a:p>
          <a:p>
            <a:endParaRPr lang="en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410768-3487-4EC0-AA05-2E1C3DA7A73B}"/>
              </a:ext>
            </a:extLst>
          </p:cNvPr>
          <p:cNvSpPr txBox="1"/>
          <p:nvPr/>
        </p:nvSpPr>
        <p:spPr>
          <a:xfrm>
            <a:off x="702367" y="953430"/>
            <a:ext cx="82787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Exo 2"/>
              </a:rPr>
              <a:t>The general fitting this time is performed of the A and C errors type defined previously obtain the following parameters. 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8C98C57-5AA8-45F8-A53C-813561FD51F8}"/>
              </a:ext>
            </a:extLst>
          </p:cNvPr>
          <p:cNvCxnSpPr/>
          <p:nvPr/>
        </p:nvCxnSpPr>
        <p:spPr>
          <a:xfrm>
            <a:off x="4264133" y="871321"/>
            <a:ext cx="4788713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67C695E9-0456-49CB-A4B0-8091E0E5B782}"/>
              </a:ext>
            </a:extLst>
          </p:cNvPr>
          <p:cNvCxnSpPr/>
          <p:nvPr/>
        </p:nvCxnSpPr>
        <p:spPr>
          <a:xfrm flipV="1">
            <a:off x="121025" y="5034898"/>
            <a:ext cx="5184865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41B150-9BB2-F9BB-8D7A-79928D4A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2" y="1787076"/>
            <a:ext cx="3623983" cy="2961119"/>
          </a:xfrm>
          <a:prstGeom prst="rect">
            <a:avLst/>
          </a:prstGeom>
        </p:spPr>
      </p:pic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99374E0-4DEB-BA40-0CBB-3C5E2E923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11" y="1786541"/>
            <a:ext cx="3825687" cy="2962189"/>
          </a:xfrm>
          <a:prstGeom prst="rect">
            <a:avLst/>
          </a:prstGeom>
        </p:spPr>
      </p:pic>
      <p:pic>
        <p:nvPicPr>
          <p:cNvPr id="4" name="Immagine 5">
            <a:extLst>
              <a:ext uri="{FF2B5EF4-FFF2-40B4-BE49-F238E27FC236}">
                <a16:creationId xmlns:a16="http://schemas.microsoft.com/office/drawing/2014/main" id="{51E0C1E7-124B-0D62-8DBB-14BE265D1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182" y="1785938"/>
            <a:ext cx="103655" cy="1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4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/>
              <a:t>Study some of </a:t>
            </a:r>
            <a:r>
              <a:rPr lang="it-IT" sz="1600" err="1"/>
              <a:t>it's</a:t>
            </a:r>
            <a:r>
              <a:rPr lang="it-IT" sz="1600"/>
              <a:t> </a:t>
            </a:r>
            <a:r>
              <a:rPr lang="it-IT" sz="1600" err="1"/>
              <a:t>mathematical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properties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evolution</a:t>
            </a:r>
            <a:r>
              <a:rPr lang="it-IT" sz="1600" b="1">
                <a:solidFill>
                  <a:srgbClr val="FF5D00"/>
                </a:solidFill>
              </a:rPr>
              <a:t> over time</a:t>
            </a:r>
            <a:r>
              <a:rPr lang="it-IT" sz="1600"/>
              <a:t>.</a:t>
            </a:r>
          </a:p>
          <a:p>
            <a:pPr marL="285750" indent="-285750">
              <a:buChar char="•"/>
            </a:pPr>
            <a:r>
              <a:rPr lang="it-IT" sz="1600" err="1"/>
              <a:t>Implement</a:t>
            </a:r>
            <a:r>
              <a:rPr lang="it-IT" sz="1600"/>
              <a:t> a </a:t>
            </a:r>
            <a:r>
              <a:rPr lang="it-IT" sz="1600" b="1">
                <a:solidFill>
                  <a:srgbClr val="0065FF"/>
                </a:solidFill>
              </a:rPr>
              <a:t>model </a:t>
            </a:r>
            <a:r>
              <a:rPr lang="it-IT" sz="1600"/>
              <a:t>to </a:t>
            </a:r>
            <a:r>
              <a:rPr lang="it-IT" sz="1600" b="1"/>
              <a:t>generate </a:t>
            </a:r>
            <a:r>
              <a:rPr lang="it-IT" sz="1600" err="1"/>
              <a:t>similar</a:t>
            </a:r>
            <a:r>
              <a:rPr lang="it-IT" sz="1600"/>
              <a:t> </a:t>
            </a:r>
            <a:r>
              <a:rPr lang="it-IT" sz="1600" err="1"/>
              <a:t>graphs</a:t>
            </a:r>
            <a:r>
              <a:rPr lang="it-IT" sz="1600"/>
              <a:t> and so </a:t>
            </a:r>
            <a:r>
              <a:rPr lang="it-IT" sz="1600" err="1"/>
              <a:t>able</a:t>
            </a:r>
            <a:r>
              <a:rPr lang="it-IT" sz="1600"/>
              <a:t> to </a:t>
            </a:r>
            <a:r>
              <a:rPr lang="it-IT" sz="1600" b="1" err="1"/>
              <a:t>predict</a:t>
            </a:r>
            <a:r>
              <a:rPr lang="it-IT" sz="1600" b="1"/>
              <a:t>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err="1"/>
              <a:t>evolution</a:t>
            </a:r>
            <a:r>
              <a:rPr lang="it-IT" sz="1600"/>
              <a:t> .</a:t>
            </a:r>
          </a:p>
        </p:txBody>
      </p:sp>
      <p:pic>
        <p:nvPicPr>
          <p:cNvPr id="14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66EF062-B701-C003-F478-A57075A5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2" y="3097867"/>
            <a:ext cx="928968" cy="1119468"/>
          </a:xfrm>
          <a:prstGeom prst="rect">
            <a:avLst/>
          </a:prstGeom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4585651F-AB27-8604-4C91-C034005D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23" y="2923336"/>
            <a:ext cx="1331259" cy="1468531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7D696DC4-16BA-8211-AB33-16E2A51B1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863" y="2771215"/>
            <a:ext cx="2121274" cy="174587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4F63FF-90AA-005C-EE47-4724B16B39CC}"/>
              </a:ext>
            </a:extLst>
          </p:cNvPr>
          <p:cNvSpPr txBox="1"/>
          <p:nvPr/>
        </p:nvSpPr>
        <p:spPr>
          <a:xfrm>
            <a:off x="302559" y="2793627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7027DA7-F472-18E2-922D-6029AD6D71B2}"/>
              </a:ext>
            </a:extLst>
          </p:cNvPr>
          <p:cNvSpPr txBox="1"/>
          <p:nvPr/>
        </p:nvSpPr>
        <p:spPr>
          <a:xfrm>
            <a:off x="1707777" y="2638986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9511FF4-D250-F128-9CDD-42B81B048456}"/>
              </a:ext>
            </a:extLst>
          </p:cNvPr>
          <p:cNvSpPr txBox="1"/>
          <p:nvPr/>
        </p:nvSpPr>
        <p:spPr>
          <a:xfrm>
            <a:off x="3671047" y="2491068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1992</a:t>
            </a:r>
          </a:p>
        </p:txBody>
      </p:sp>
    </p:spTree>
    <p:extLst>
      <p:ext uri="{BB962C8B-B14F-4D97-AF65-F5344CB8AC3E}">
        <p14:creationId xmlns:p14="http://schemas.microsoft.com/office/powerpoint/2010/main" val="246625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/>
              <a:t>Study some of </a:t>
            </a:r>
            <a:r>
              <a:rPr lang="it-IT" sz="1600" err="1"/>
              <a:t>it's</a:t>
            </a:r>
            <a:r>
              <a:rPr lang="it-IT" sz="1600"/>
              <a:t> </a:t>
            </a:r>
            <a:r>
              <a:rPr lang="it-IT" sz="1600" err="1"/>
              <a:t>mathematical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properties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evolution</a:t>
            </a:r>
            <a:r>
              <a:rPr lang="it-IT" sz="1600" b="1">
                <a:solidFill>
                  <a:srgbClr val="FF5D00"/>
                </a:solidFill>
              </a:rPr>
              <a:t> over time</a:t>
            </a:r>
            <a:r>
              <a:rPr lang="it-IT" sz="1600"/>
              <a:t>.</a:t>
            </a:r>
          </a:p>
          <a:p>
            <a:pPr marL="285750" indent="-285750">
              <a:buChar char="•"/>
            </a:pPr>
            <a:r>
              <a:rPr lang="it-IT" sz="1600" err="1"/>
              <a:t>Implement</a:t>
            </a:r>
            <a:r>
              <a:rPr lang="it-IT" sz="1600"/>
              <a:t> a </a:t>
            </a:r>
            <a:r>
              <a:rPr lang="it-IT" sz="1600" b="1">
                <a:solidFill>
                  <a:srgbClr val="0065FF"/>
                </a:solidFill>
              </a:rPr>
              <a:t>model </a:t>
            </a:r>
            <a:r>
              <a:rPr lang="it-IT" sz="1600"/>
              <a:t>to </a:t>
            </a:r>
            <a:r>
              <a:rPr lang="it-IT" sz="1600" b="1"/>
              <a:t>generate </a:t>
            </a:r>
            <a:r>
              <a:rPr lang="it-IT" sz="1600" err="1"/>
              <a:t>similar</a:t>
            </a:r>
            <a:r>
              <a:rPr lang="it-IT" sz="1600"/>
              <a:t> </a:t>
            </a:r>
            <a:r>
              <a:rPr lang="it-IT" sz="1600" err="1"/>
              <a:t>graphs</a:t>
            </a:r>
            <a:r>
              <a:rPr lang="it-IT" sz="1600"/>
              <a:t> and so </a:t>
            </a:r>
            <a:r>
              <a:rPr lang="it-IT" sz="1600" err="1"/>
              <a:t>able</a:t>
            </a:r>
            <a:r>
              <a:rPr lang="it-IT" sz="1600"/>
              <a:t> to </a:t>
            </a:r>
            <a:r>
              <a:rPr lang="it-IT" sz="1600" b="1" err="1"/>
              <a:t>predict</a:t>
            </a:r>
            <a:r>
              <a:rPr lang="it-IT" sz="1600" b="1"/>
              <a:t>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err="1"/>
              <a:t>evolution</a:t>
            </a:r>
            <a:r>
              <a:rPr lang="it-IT" sz="1600"/>
              <a:t> .</a:t>
            </a:r>
          </a:p>
        </p:txBody>
      </p:sp>
      <p:pic>
        <p:nvPicPr>
          <p:cNvPr id="14" name="Immagine 14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66EF062-B701-C003-F478-A57075A5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2" y="3097867"/>
            <a:ext cx="928968" cy="1119468"/>
          </a:xfrm>
          <a:prstGeom prst="rect">
            <a:avLst/>
          </a:prstGeom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4585651F-AB27-8604-4C91-C034005D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23" y="2923336"/>
            <a:ext cx="1331259" cy="1468531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7D696DC4-16BA-8211-AB33-16E2A51B1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863" y="2771215"/>
            <a:ext cx="2121274" cy="1745877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1CAAD202-877C-EBB2-0231-233A7A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388" y="2226177"/>
            <a:ext cx="2978523" cy="2856123"/>
          </a:xfrm>
          <a:prstGeom prst="rect">
            <a:avLst/>
          </a:prstGeom>
        </p:spPr>
      </p:pic>
      <p:pic>
        <p:nvPicPr>
          <p:cNvPr id="18" name="Immagine 18">
            <a:extLst>
              <a:ext uri="{FF2B5EF4-FFF2-40B4-BE49-F238E27FC236}">
                <a16:creationId xmlns:a16="http://schemas.microsoft.com/office/drawing/2014/main" id="{4FCD70B7-AB04-A630-77A8-A8A91A7EB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434" y="3560109"/>
            <a:ext cx="649381" cy="16136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4F63FF-90AA-005C-EE47-4724B16B39CC}"/>
              </a:ext>
            </a:extLst>
          </p:cNvPr>
          <p:cNvSpPr txBox="1"/>
          <p:nvPr/>
        </p:nvSpPr>
        <p:spPr>
          <a:xfrm>
            <a:off x="302559" y="2793627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7027DA7-F472-18E2-922D-6029AD6D71B2}"/>
              </a:ext>
            </a:extLst>
          </p:cNvPr>
          <p:cNvSpPr txBox="1"/>
          <p:nvPr/>
        </p:nvSpPr>
        <p:spPr>
          <a:xfrm>
            <a:off x="1707777" y="2638986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1991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9511FF4-D250-F128-9CDD-42B81B048456}"/>
              </a:ext>
            </a:extLst>
          </p:cNvPr>
          <p:cNvSpPr txBox="1"/>
          <p:nvPr/>
        </p:nvSpPr>
        <p:spPr>
          <a:xfrm>
            <a:off x="3671047" y="2491068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1992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24B0AFC-5E7F-4015-1A0C-70BB84AA3480}"/>
              </a:ext>
            </a:extLst>
          </p:cNvPr>
          <p:cNvSpPr txBox="1"/>
          <p:nvPr/>
        </p:nvSpPr>
        <p:spPr>
          <a:xfrm>
            <a:off x="7153836" y="1926292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7835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>
                <a:solidFill>
                  <a:srgbClr val="FF5D00"/>
                </a:solidFill>
              </a:rPr>
              <a:t>Vertex </a:t>
            </a:r>
            <a:r>
              <a:rPr lang="it-IT" sz="1600" b="1" err="1">
                <a:solidFill>
                  <a:srgbClr val="FF5D00"/>
                </a:solidFill>
              </a:rPr>
              <a:t>trajectory</a:t>
            </a:r>
            <a:r>
              <a:rPr lang="it-IT" sz="1600" b="1">
                <a:solidFill>
                  <a:srgbClr val="FF5D00"/>
                </a:solidFill>
              </a:rPr>
              <a:t> d</a:t>
            </a:r>
            <a:r>
              <a:rPr lang="it-IT" sz="1600" b="1" baseline="-25000">
                <a:solidFill>
                  <a:srgbClr val="FF5D00"/>
                </a:solidFill>
              </a:rPr>
              <a:t>v</a:t>
            </a:r>
            <a:r>
              <a:rPr lang="it-IT" sz="1600" b="1">
                <a:solidFill>
                  <a:srgbClr val="FF5D00"/>
                </a:solidFill>
              </a:rPr>
              <a:t>(</a:t>
            </a:r>
            <a:r>
              <a:rPr lang="it-IT" sz="1600" b="1" i="1">
                <a:solidFill>
                  <a:srgbClr val="FF5D00"/>
                </a:solidFill>
              </a:rPr>
              <a:t>y</a:t>
            </a:r>
            <a:r>
              <a:rPr lang="it-IT" sz="1600" b="1">
                <a:solidFill>
                  <a:srgbClr val="FF5D00"/>
                </a:solidFill>
              </a:rPr>
              <a:t>)</a:t>
            </a:r>
            <a:r>
              <a:rPr lang="it-IT" sz="1600">
                <a:solidFill>
                  <a:schemeClr val="accent6"/>
                </a:solidFill>
              </a:rPr>
              <a:t>: degree of </a:t>
            </a:r>
            <a:r>
              <a:rPr lang="it-IT" sz="1600" b="1">
                <a:solidFill>
                  <a:schemeClr val="accent6"/>
                </a:solidFill>
              </a:rPr>
              <a:t>v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at</a:t>
            </a:r>
            <a:r>
              <a:rPr lang="it-IT" sz="1600">
                <a:solidFill>
                  <a:schemeClr val="accent6"/>
                </a:solidFill>
              </a:rPr>
              <a:t> the </a:t>
            </a:r>
            <a:r>
              <a:rPr lang="it-IT" sz="1600" err="1">
                <a:solidFill>
                  <a:schemeClr val="accent6"/>
                </a:solidFill>
              </a:rPr>
              <a:t>given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year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b="1">
                <a:solidFill>
                  <a:schemeClr val="accent6"/>
                </a:solidFill>
              </a:rPr>
              <a:t>y;</a:t>
            </a:r>
            <a:endParaRPr lang="it-IT" b="1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7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8C1595-420B-D043-4E30-4B25274C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" y="3062289"/>
            <a:ext cx="995085" cy="110994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>
                <a:solidFill>
                  <a:srgbClr val="FF5D00"/>
                </a:solidFill>
              </a:rPr>
              <a:t>Vertex </a:t>
            </a:r>
            <a:r>
              <a:rPr lang="it-IT" sz="1600" b="1" err="1">
                <a:solidFill>
                  <a:srgbClr val="FF5D00"/>
                </a:solidFill>
              </a:rPr>
              <a:t>trajectory</a:t>
            </a:r>
            <a:r>
              <a:rPr lang="it-IT" sz="1600" b="1">
                <a:solidFill>
                  <a:srgbClr val="FF5D00"/>
                </a:solidFill>
              </a:rPr>
              <a:t> d</a:t>
            </a:r>
            <a:r>
              <a:rPr lang="it-IT" sz="1600" b="1" baseline="-25000">
                <a:solidFill>
                  <a:srgbClr val="FF5D00"/>
                </a:solidFill>
              </a:rPr>
              <a:t>v</a:t>
            </a:r>
            <a:r>
              <a:rPr lang="it-IT" sz="1600" b="1">
                <a:solidFill>
                  <a:srgbClr val="FF5D00"/>
                </a:solidFill>
              </a:rPr>
              <a:t>(</a:t>
            </a:r>
            <a:r>
              <a:rPr lang="it-IT" sz="1600" b="1" i="1">
                <a:solidFill>
                  <a:srgbClr val="FF5D00"/>
                </a:solidFill>
              </a:rPr>
              <a:t>y</a:t>
            </a:r>
            <a:r>
              <a:rPr lang="it-IT" sz="1600" b="1">
                <a:solidFill>
                  <a:srgbClr val="FF5D00"/>
                </a:solidFill>
              </a:rPr>
              <a:t>)</a:t>
            </a:r>
            <a:r>
              <a:rPr lang="it-IT" sz="1600">
                <a:solidFill>
                  <a:schemeClr val="accent6"/>
                </a:solidFill>
              </a:rPr>
              <a:t>: degree of </a:t>
            </a:r>
            <a:r>
              <a:rPr lang="it-IT" sz="1600" b="1">
                <a:solidFill>
                  <a:schemeClr val="accent6"/>
                </a:solidFill>
              </a:rPr>
              <a:t>v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at</a:t>
            </a:r>
            <a:r>
              <a:rPr lang="it-IT" sz="1600">
                <a:solidFill>
                  <a:schemeClr val="accent6"/>
                </a:solidFill>
              </a:rPr>
              <a:t> the </a:t>
            </a:r>
            <a:r>
              <a:rPr lang="it-IT" sz="1600" err="1">
                <a:solidFill>
                  <a:schemeClr val="accent6"/>
                </a:solidFill>
              </a:rPr>
              <a:t>given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year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b="1">
                <a:solidFill>
                  <a:schemeClr val="accent6"/>
                </a:solidFill>
              </a:rPr>
              <a:t>y;</a:t>
            </a:r>
            <a:endParaRPr lang="it-IT" b="1" err="1">
              <a:solidFill>
                <a:schemeClr val="accent6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546E428-6516-C587-A8C8-7B9A9F672B5D}"/>
              </a:ext>
            </a:extLst>
          </p:cNvPr>
          <p:cNvSpPr txBox="1"/>
          <p:nvPr/>
        </p:nvSpPr>
        <p:spPr>
          <a:xfrm>
            <a:off x="80682" y="2760008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dv(1990)= 3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118227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8C1595-420B-D043-4E30-4B25274C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" y="3062289"/>
            <a:ext cx="995085" cy="1109943"/>
          </a:xfrm>
          <a:prstGeom prst="rect">
            <a:avLst/>
          </a:prstGeom>
        </p:spPr>
      </p:pic>
      <p:pic>
        <p:nvPicPr>
          <p:cNvPr id="7" name="Immagine 3">
            <a:extLst>
              <a:ext uri="{FF2B5EF4-FFF2-40B4-BE49-F238E27FC236}">
                <a16:creationId xmlns:a16="http://schemas.microsoft.com/office/drawing/2014/main" id="{0FADB4A9-08B2-EF15-13F2-27B775043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69" y="2911008"/>
            <a:ext cx="1535768" cy="144612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>
                <a:solidFill>
                  <a:srgbClr val="FF5D00"/>
                </a:solidFill>
              </a:rPr>
              <a:t>Vertex </a:t>
            </a:r>
            <a:r>
              <a:rPr lang="it-IT" sz="1600" b="1" err="1">
                <a:solidFill>
                  <a:srgbClr val="FF5D00"/>
                </a:solidFill>
              </a:rPr>
              <a:t>trajectory</a:t>
            </a:r>
            <a:r>
              <a:rPr lang="it-IT" sz="1600" b="1">
                <a:solidFill>
                  <a:srgbClr val="FF5D00"/>
                </a:solidFill>
              </a:rPr>
              <a:t> d</a:t>
            </a:r>
            <a:r>
              <a:rPr lang="it-IT" sz="1600" b="1" baseline="-25000">
                <a:solidFill>
                  <a:srgbClr val="FF5D00"/>
                </a:solidFill>
              </a:rPr>
              <a:t>v</a:t>
            </a:r>
            <a:r>
              <a:rPr lang="it-IT" sz="1600" b="1">
                <a:solidFill>
                  <a:srgbClr val="FF5D00"/>
                </a:solidFill>
              </a:rPr>
              <a:t>(</a:t>
            </a:r>
            <a:r>
              <a:rPr lang="it-IT" sz="1600" b="1" i="1">
                <a:solidFill>
                  <a:srgbClr val="FF5D00"/>
                </a:solidFill>
              </a:rPr>
              <a:t>y</a:t>
            </a:r>
            <a:r>
              <a:rPr lang="it-IT" sz="1600" b="1">
                <a:solidFill>
                  <a:srgbClr val="FF5D00"/>
                </a:solidFill>
              </a:rPr>
              <a:t>)</a:t>
            </a:r>
            <a:r>
              <a:rPr lang="it-IT" sz="1600">
                <a:solidFill>
                  <a:schemeClr val="accent6"/>
                </a:solidFill>
              </a:rPr>
              <a:t>: degree of </a:t>
            </a:r>
            <a:r>
              <a:rPr lang="it-IT" sz="1600" b="1">
                <a:solidFill>
                  <a:schemeClr val="accent6"/>
                </a:solidFill>
              </a:rPr>
              <a:t>v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at</a:t>
            </a:r>
            <a:r>
              <a:rPr lang="it-IT" sz="1600">
                <a:solidFill>
                  <a:schemeClr val="accent6"/>
                </a:solidFill>
              </a:rPr>
              <a:t> the </a:t>
            </a:r>
            <a:r>
              <a:rPr lang="it-IT" sz="1600" err="1">
                <a:solidFill>
                  <a:schemeClr val="accent6"/>
                </a:solidFill>
              </a:rPr>
              <a:t>given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year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b="1">
                <a:solidFill>
                  <a:schemeClr val="accent6"/>
                </a:solidFill>
              </a:rPr>
              <a:t>y;</a:t>
            </a:r>
            <a:endParaRPr lang="it-IT" b="1" err="1">
              <a:solidFill>
                <a:schemeClr val="accent6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546E428-6516-C587-A8C8-7B9A9F672B5D}"/>
              </a:ext>
            </a:extLst>
          </p:cNvPr>
          <p:cNvSpPr txBox="1"/>
          <p:nvPr/>
        </p:nvSpPr>
        <p:spPr>
          <a:xfrm>
            <a:off x="80682" y="2760008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dv(1990)= 3</a:t>
            </a:r>
            <a:endParaRPr lang="it-IT" sz="120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EBDEE98-33B0-1D2A-E861-E8230401943F}"/>
              </a:ext>
            </a:extLst>
          </p:cNvPr>
          <p:cNvSpPr txBox="1"/>
          <p:nvPr/>
        </p:nvSpPr>
        <p:spPr>
          <a:xfrm>
            <a:off x="1364876" y="2625537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dv(1991)= 5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24515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8C1595-420B-D043-4E30-4B25274C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" y="3062289"/>
            <a:ext cx="995085" cy="1109943"/>
          </a:xfrm>
          <a:prstGeom prst="rect">
            <a:avLst/>
          </a:prstGeom>
        </p:spPr>
      </p:pic>
      <p:pic>
        <p:nvPicPr>
          <p:cNvPr id="7" name="Immagine 3">
            <a:extLst>
              <a:ext uri="{FF2B5EF4-FFF2-40B4-BE49-F238E27FC236}">
                <a16:creationId xmlns:a16="http://schemas.microsoft.com/office/drawing/2014/main" id="{0FADB4A9-08B2-EF15-13F2-27B775043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69" y="2911008"/>
            <a:ext cx="1535768" cy="1446121"/>
          </a:xfrm>
          <a:prstGeom prst="rect">
            <a:avLst/>
          </a:prstGeom>
        </p:spPr>
      </p:pic>
      <p:pic>
        <p:nvPicPr>
          <p:cNvPr id="9" name="Immagine 6">
            <a:extLst>
              <a:ext uri="{FF2B5EF4-FFF2-40B4-BE49-F238E27FC236}">
                <a16:creationId xmlns:a16="http://schemas.microsoft.com/office/drawing/2014/main" id="{51C09887-DA06-6B07-CE58-16E6F484D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574" y="2760570"/>
            <a:ext cx="2398059" cy="175372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>
                <a:solidFill>
                  <a:srgbClr val="FF5D00"/>
                </a:solidFill>
              </a:rPr>
              <a:t>Vertex </a:t>
            </a:r>
            <a:r>
              <a:rPr lang="it-IT" sz="1600" b="1" err="1">
                <a:solidFill>
                  <a:srgbClr val="FF5D00"/>
                </a:solidFill>
              </a:rPr>
              <a:t>trajectory</a:t>
            </a:r>
            <a:r>
              <a:rPr lang="it-IT" sz="1600" b="1">
                <a:solidFill>
                  <a:srgbClr val="FF5D00"/>
                </a:solidFill>
              </a:rPr>
              <a:t> d</a:t>
            </a:r>
            <a:r>
              <a:rPr lang="it-IT" sz="1600" b="1" baseline="-25000">
                <a:solidFill>
                  <a:srgbClr val="FF5D00"/>
                </a:solidFill>
              </a:rPr>
              <a:t>v</a:t>
            </a:r>
            <a:r>
              <a:rPr lang="it-IT" sz="1600" b="1">
                <a:solidFill>
                  <a:srgbClr val="FF5D00"/>
                </a:solidFill>
              </a:rPr>
              <a:t>(</a:t>
            </a:r>
            <a:r>
              <a:rPr lang="it-IT" sz="1600" b="1" i="1">
                <a:solidFill>
                  <a:srgbClr val="FF5D00"/>
                </a:solidFill>
              </a:rPr>
              <a:t>y</a:t>
            </a:r>
            <a:r>
              <a:rPr lang="it-IT" sz="1600" b="1">
                <a:solidFill>
                  <a:srgbClr val="FF5D00"/>
                </a:solidFill>
              </a:rPr>
              <a:t>)</a:t>
            </a:r>
            <a:r>
              <a:rPr lang="it-IT" sz="1600">
                <a:solidFill>
                  <a:schemeClr val="accent6"/>
                </a:solidFill>
              </a:rPr>
              <a:t>: degree of </a:t>
            </a:r>
            <a:r>
              <a:rPr lang="it-IT" sz="1600" b="1">
                <a:solidFill>
                  <a:schemeClr val="accent6"/>
                </a:solidFill>
              </a:rPr>
              <a:t>v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at</a:t>
            </a:r>
            <a:r>
              <a:rPr lang="it-IT" sz="1600">
                <a:solidFill>
                  <a:schemeClr val="accent6"/>
                </a:solidFill>
              </a:rPr>
              <a:t> the </a:t>
            </a:r>
            <a:r>
              <a:rPr lang="it-IT" sz="1600" err="1">
                <a:solidFill>
                  <a:schemeClr val="accent6"/>
                </a:solidFill>
              </a:rPr>
              <a:t>given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year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b="1">
                <a:solidFill>
                  <a:schemeClr val="accent6"/>
                </a:solidFill>
              </a:rPr>
              <a:t>y;</a:t>
            </a:r>
            <a:endParaRPr lang="it-IT" b="1" err="1">
              <a:solidFill>
                <a:schemeClr val="accent6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546E428-6516-C587-A8C8-7B9A9F672B5D}"/>
              </a:ext>
            </a:extLst>
          </p:cNvPr>
          <p:cNvSpPr txBox="1"/>
          <p:nvPr/>
        </p:nvSpPr>
        <p:spPr>
          <a:xfrm>
            <a:off x="80682" y="2760008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dv(1990)= 3</a:t>
            </a:r>
            <a:endParaRPr lang="it-IT" sz="120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EBDEE98-33B0-1D2A-E861-E8230401943F}"/>
              </a:ext>
            </a:extLst>
          </p:cNvPr>
          <p:cNvSpPr txBox="1"/>
          <p:nvPr/>
        </p:nvSpPr>
        <p:spPr>
          <a:xfrm>
            <a:off x="1364876" y="2625537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dv(1991)= 5</a:t>
            </a:r>
            <a:endParaRPr lang="it-IT" sz="120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E1F9601-4834-720D-7BC7-23495243FF7F}"/>
              </a:ext>
            </a:extLst>
          </p:cNvPr>
          <p:cNvSpPr txBox="1"/>
          <p:nvPr/>
        </p:nvSpPr>
        <p:spPr>
          <a:xfrm>
            <a:off x="3408829" y="2517961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dv(1992)= 7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105071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F8C1595-420B-D043-4E30-4B25274C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" y="3062289"/>
            <a:ext cx="995085" cy="1109943"/>
          </a:xfrm>
          <a:prstGeom prst="rect">
            <a:avLst/>
          </a:prstGeom>
        </p:spPr>
      </p:pic>
      <p:pic>
        <p:nvPicPr>
          <p:cNvPr id="7" name="Immagine 3">
            <a:extLst>
              <a:ext uri="{FF2B5EF4-FFF2-40B4-BE49-F238E27FC236}">
                <a16:creationId xmlns:a16="http://schemas.microsoft.com/office/drawing/2014/main" id="{0FADB4A9-08B2-EF15-13F2-27B775043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69" y="2911008"/>
            <a:ext cx="1535768" cy="1446121"/>
          </a:xfrm>
          <a:prstGeom prst="rect">
            <a:avLst/>
          </a:prstGeom>
        </p:spPr>
      </p:pic>
      <p:pic>
        <p:nvPicPr>
          <p:cNvPr id="9" name="Immagine 6">
            <a:extLst>
              <a:ext uri="{FF2B5EF4-FFF2-40B4-BE49-F238E27FC236}">
                <a16:creationId xmlns:a16="http://schemas.microsoft.com/office/drawing/2014/main" id="{51C09887-DA06-6B07-CE58-16E6F484D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574" y="2760570"/>
            <a:ext cx="2398059" cy="1753721"/>
          </a:xfrm>
          <a:prstGeom prst="rect">
            <a:avLst/>
          </a:prstGeom>
        </p:spPr>
      </p:pic>
      <p:pic>
        <p:nvPicPr>
          <p:cNvPr id="12" name="Immagine 7">
            <a:extLst>
              <a:ext uri="{FF2B5EF4-FFF2-40B4-BE49-F238E27FC236}">
                <a16:creationId xmlns:a16="http://schemas.microsoft.com/office/drawing/2014/main" id="{645716ED-3B7F-0FD1-D5CA-6FA0C673D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387" y="2164138"/>
            <a:ext cx="3032311" cy="296003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>
                <a:solidFill>
                  <a:srgbClr val="FF5D00"/>
                </a:solidFill>
              </a:rPr>
              <a:t>Vertex </a:t>
            </a:r>
            <a:r>
              <a:rPr lang="it-IT" sz="1600" b="1" err="1">
                <a:solidFill>
                  <a:srgbClr val="FF5D00"/>
                </a:solidFill>
              </a:rPr>
              <a:t>trajectory</a:t>
            </a:r>
            <a:r>
              <a:rPr lang="it-IT" sz="1600" b="1">
                <a:solidFill>
                  <a:srgbClr val="FF5D00"/>
                </a:solidFill>
              </a:rPr>
              <a:t> d</a:t>
            </a:r>
            <a:r>
              <a:rPr lang="it-IT" sz="1600" b="1" baseline="-25000">
                <a:solidFill>
                  <a:srgbClr val="FF5D00"/>
                </a:solidFill>
              </a:rPr>
              <a:t>v</a:t>
            </a:r>
            <a:r>
              <a:rPr lang="it-IT" sz="1600" b="1">
                <a:solidFill>
                  <a:srgbClr val="FF5D00"/>
                </a:solidFill>
              </a:rPr>
              <a:t>(</a:t>
            </a:r>
            <a:r>
              <a:rPr lang="it-IT" sz="1600" b="1" i="1">
                <a:solidFill>
                  <a:srgbClr val="FF5D00"/>
                </a:solidFill>
              </a:rPr>
              <a:t>y</a:t>
            </a:r>
            <a:r>
              <a:rPr lang="it-IT" sz="1600" b="1">
                <a:solidFill>
                  <a:srgbClr val="FF5D00"/>
                </a:solidFill>
              </a:rPr>
              <a:t>)</a:t>
            </a:r>
            <a:r>
              <a:rPr lang="it-IT" sz="1600">
                <a:solidFill>
                  <a:schemeClr val="accent6"/>
                </a:solidFill>
              </a:rPr>
              <a:t>: degree of </a:t>
            </a:r>
            <a:r>
              <a:rPr lang="it-IT" sz="1600" b="1">
                <a:solidFill>
                  <a:schemeClr val="accent6"/>
                </a:solidFill>
              </a:rPr>
              <a:t>v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at</a:t>
            </a:r>
            <a:r>
              <a:rPr lang="it-IT" sz="1600">
                <a:solidFill>
                  <a:schemeClr val="accent6"/>
                </a:solidFill>
              </a:rPr>
              <a:t> the </a:t>
            </a:r>
            <a:r>
              <a:rPr lang="it-IT" sz="1600" err="1">
                <a:solidFill>
                  <a:schemeClr val="accent6"/>
                </a:solidFill>
              </a:rPr>
              <a:t>given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year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b="1">
                <a:solidFill>
                  <a:schemeClr val="accent6"/>
                </a:solidFill>
              </a:rPr>
              <a:t>y;</a:t>
            </a:r>
            <a:endParaRPr lang="it-IT" b="1" err="1">
              <a:solidFill>
                <a:schemeClr val="accent6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546E428-6516-C587-A8C8-7B9A9F672B5D}"/>
              </a:ext>
            </a:extLst>
          </p:cNvPr>
          <p:cNvSpPr txBox="1"/>
          <p:nvPr/>
        </p:nvSpPr>
        <p:spPr>
          <a:xfrm>
            <a:off x="80682" y="2760008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dv(1990)= 3</a:t>
            </a:r>
            <a:endParaRPr lang="it-IT" sz="120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EBDEE98-33B0-1D2A-E861-E8230401943F}"/>
              </a:ext>
            </a:extLst>
          </p:cNvPr>
          <p:cNvSpPr txBox="1"/>
          <p:nvPr/>
        </p:nvSpPr>
        <p:spPr>
          <a:xfrm>
            <a:off x="1364876" y="2625537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dv(1991)= 5</a:t>
            </a:r>
            <a:endParaRPr lang="it-IT" sz="120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E1F9601-4834-720D-7BC7-23495243FF7F}"/>
              </a:ext>
            </a:extLst>
          </p:cNvPr>
          <p:cNvSpPr txBox="1"/>
          <p:nvPr/>
        </p:nvSpPr>
        <p:spPr>
          <a:xfrm>
            <a:off x="3408829" y="2517961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dv(1992)= 7</a:t>
            </a:r>
            <a:endParaRPr lang="it-IT" sz="120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8B6246B-05EB-C6F6-00A9-4BC69417771B}"/>
              </a:ext>
            </a:extLst>
          </p:cNvPr>
          <p:cNvSpPr txBox="1"/>
          <p:nvPr/>
        </p:nvSpPr>
        <p:spPr>
          <a:xfrm>
            <a:off x="7052982" y="1872502"/>
            <a:ext cx="112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FF5D00"/>
                </a:solidFill>
              </a:rPr>
              <a:t>dv(2018)= 8</a:t>
            </a:r>
            <a:endParaRPr lang="it-IT" sz="1200"/>
          </a:p>
        </p:txBody>
      </p:sp>
      <p:pic>
        <p:nvPicPr>
          <p:cNvPr id="4" name="Immagine 18">
            <a:extLst>
              <a:ext uri="{FF2B5EF4-FFF2-40B4-BE49-F238E27FC236}">
                <a16:creationId xmlns:a16="http://schemas.microsoft.com/office/drawing/2014/main" id="{5D3880F0-58FC-E621-E686-FC3771B8F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734" y="3560109"/>
            <a:ext cx="649381" cy="1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TABLE OF CONTENTS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59686" y="2359484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03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450808" y="18148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INTRODUCTION</a:t>
            </a:r>
            <a:br>
              <a:rPr lang="en">
                <a:solidFill>
                  <a:srgbClr val="FF5D00"/>
                </a:solidFill>
              </a:rPr>
            </a:br>
            <a:endParaRPr lang="en">
              <a:solidFill>
                <a:srgbClr val="FF5D00"/>
              </a:solidFill>
            </a:endParaRPr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58789" y="2146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01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45747" y="11860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02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71" name="Google Shape;171;p35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04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72" name="Google Shape;172;p35">
            <a:hlinkClick r:id="rId6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05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06</a:t>
            </a:r>
            <a:endParaRPr lang="it-IT">
              <a:solidFill>
                <a:srgbClr val="AB0505"/>
              </a:solidFill>
            </a:endParaRPr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274774" y="811507"/>
            <a:ext cx="213016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STATE OF THE ART</a:t>
            </a:r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-440091" y="1223314"/>
            <a:ext cx="2844932" cy="57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>
                <a:solidFill>
                  <a:schemeClr val="tx1"/>
                </a:solidFill>
              </a:rPr>
              <a:t>Network evolution over time</a:t>
            </a:r>
            <a:endParaRPr lang="en-US" b="1">
              <a:solidFill>
                <a:schemeClr val="tx1"/>
              </a:solidFill>
            </a:endParaRPr>
          </a:p>
          <a:p>
            <a:pPr marL="0" indent="0"/>
            <a:r>
              <a:rPr lang="en" b="1" err="1">
                <a:solidFill>
                  <a:schemeClr val="tx1"/>
                </a:solidFill>
              </a:rPr>
              <a:t>Powerlaw</a:t>
            </a:r>
            <a:r>
              <a:rPr lang="en" b="1">
                <a:solidFill>
                  <a:schemeClr val="tx1"/>
                </a:solidFill>
              </a:rPr>
              <a:t> and scale free networks</a:t>
            </a:r>
            <a:endParaRPr lang="en-US" b="1">
              <a:solidFill>
                <a:schemeClr val="tx1"/>
              </a:solidFill>
            </a:endParaRPr>
          </a:p>
          <a:p>
            <a:pPr marL="0" indent="0"/>
            <a:r>
              <a:rPr lang="en" b="1" err="1">
                <a:solidFill>
                  <a:schemeClr val="tx1"/>
                </a:solidFill>
              </a:rPr>
              <a:t>Powerlaw</a:t>
            </a:r>
            <a:r>
              <a:rPr lang="en" b="1">
                <a:solidFill>
                  <a:schemeClr val="tx1"/>
                </a:solidFill>
              </a:rPr>
              <a:t> in real world networks</a:t>
            </a:r>
            <a:endParaRPr lang="en-US" b="1">
              <a:solidFill>
                <a:schemeClr val="tx1"/>
              </a:solidFill>
            </a:endParaRPr>
          </a:p>
          <a:p>
            <a:pPr marL="0" indent="0"/>
            <a:r>
              <a:rPr lang="en" b="1">
                <a:solidFill>
                  <a:schemeClr val="tx1"/>
                </a:solidFill>
              </a:rPr>
              <a:t>Theoretical model</a:t>
            </a:r>
            <a:endParaRPr lang="en-US" b="1">
              <a:solidFill>
                <a:schemeClr val="tx1"/>
              </a:solidFill>
            </a:endParaRPr>
          </a:p>
          <a:p>
            <a:pPr marL="0" indent="0"/>
            <a:r>
              <a:rPr lang="en" b="1">
                <a:solidFill>
                  <a:schemeClr val="tx1"/>
                </a:solidFill>
              </a:rPr>
              <a:t>Matching model</a:t>
            </a:r>
            <a:endParaRPr lang="en-US" b="1">
              <a:solidFill>
                <a:schemeClr val="tx1"/>
              </a:solidFill>
            </a:endParaRPr>
          </a:p>
          <a:p>
            <a:pPr marL="0" indent="0"/>
            <a:endParaRPr lang="en" b="1">
              <a:solidFill>
                <a:schemeClr val="tx1"/>
              </a:solidFill>
            </a:endParaRPr>
          </a:p>
          <a:p>
            <a:pPr marL="0" indent="0"/>
            <a:endParaRPr lang="en" b="1">
              <a:solidFill>
                <a:schemeClr val="tx1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 b="1">
              <a:solidFill>
                <a:schemeClr val="tx1"/>
              </a:solidFill>
            </a:endParaRPr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22446" y="2020264"/>
            <a:ext cx="2396430" cy="564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DATA PREPARATION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25389" y="2480312"/>
            <a:ext cx="2400440" cy="592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>
                <a:solidFill>
                  <a:srgbClr val="000000"/>
                </a:solidFill>
              </a:rPr>
              <a:t>Which researchers should be taken into account?</a:t>
            </a:r>
            <a:endParaRPr lang="it-IT" b="1">
              <a:solidFill>
                <a:srgbClr val="000000"/>
              </a:solidFill>
            </a:endParaRPr>
          </a:p>
          <a:p>
            <a:pPr marL="0" indent="0"/>
            <a:r>
              <a:rPr lang="en" b="1">
                <a:solidFill>
                  <a:srgbClr val="000000"/>
                </a:solidFill>
              </a:rPr>
              <a:t>How to interpret a time step?</a:t>
            </a:r>
            <a:endParaRPr lang="en-US" b="1">
              <a:solidFill>
                <a:srgbClr val="000000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 b="1">
              <a:solidFill>
                <a:srgbClr val="000000"/>
              </a:solidFill>
            </a:endParaRPr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237694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DEGREE DISTRIBUTION 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811558" y="2805898"/>
            <a:ext cx="2538996" cy="57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VERTEX TRAJECTORIES</a:t>
            </a:r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6811558" y="3210901"/>
            <a:ext cx="2012004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" b="1" dirty="0"/>
              <a:t>Average Trajectories</a:t>
            </a:r>
            <a:endParaRPr lang="it-IT" dirty="0"/>
          </a:p>
          <a:p>
            <a:pPr marL="0" indent="0" algn="r"/>
            <a:r>
              <a:rPr lang="en" b="1" dirty="0"/>
              <a:t>Fitting Trajectories</a:t>
            </a:r>
            <a:endParaRPr lang="en-US" dirty="0"/>
          </a:p>
          <a:p>
            <a:pPr marL="0" indent="0" algn="r"/>
            <a:r>
              <a:rPr lang="en" b="1" dirty="0"/>
              <a:t>General Fitting</a:t>
            </a:r>
          </a:p>
          <a:p>
            <a:pPr marL="0" indent="0" algn="r"/>
            <a:r>
              <a:rPr lang="en" b="1" dirty="0"/>
              <a:t>Results</a:t>
            </a:r>
            <a:endParaRPr lang="en-US" dirty="0"/>
          </a:p>
          <a:p>
            <a:pPr marL="0" indent="0" algn="r"/>
            <a:endParaRPr lang="it-IT"/>
          </a:p>
          <a:p>
            <a:pPr marL="0" indent="0" algn="r"/>
            <a:endParaRPr lang="en"/>
          </a:p>
          <a:p>
            <a:pPr marL="0" indent="0" algn="r"/>
            <a:endParaRPr lang="en"/>
          </a:p>
          <a:p>
            <a:pPr marL="0" indent="0" algn="r"/>
            <a:endParaRPr lang="en" b="1"/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20"/>
          </p:nvPr>
        </p:nvSpPr>
        <p:spPr>
          <a:xfrm>
            <a:off x="6719721" y="4150662"/>
            <a:ext cx="23076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NEXT STEPS</a:t>
            </a:r>
          </a:p>
        </p:txBody>
      </p:sp>
      <p:cxnSp>
        <p:nvCxnSpPr>
          <p:cNvPr id="184" name="Google Shape;184;p35"/>
          <p:cNvCxnSpPr/>
          <p:nvPr/>
        </p:nvCxnSpPr>
        <p:spPr>
          <a:xfrm>
            <a:off x="3270331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ottotitolo 3">
            <a:extLst>
              <a:ext uri="{FF2B5EF4-FFF2-40B4-BE49-F238E27FC236}">
                <a16:creationId xmlns:a16="http://schemas.microsoft.com/office/drawing/2014/main" id="{6481B3D8-94EE-4441-AF7D-2A7CBE0E14A6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6476422" y="2160768"/>
            <a:ext cx="2342810" cy="579044"/>
          </a:xfrm>
        </p:spPr>
        <p:txBody>
          <a:bodyPr/>
          <a:lstStyle/>
          <a:p>
            <a:pPr marL="0" indent="0" algn="r"/>
            <a:r>
              <a:rPr lang="en">
                <a:solidFill>
                  <a:schemeClr val="tx1"/>
                </a:solidFill>
              </a:rPr>
              <a:t>Degree Distribution Retrieval</a:t>
            </a:r>
            <a:endParaRPr lang="en-US">
              <a:solidFill>
                <a:schemeClr val="tx1"/>
              </a:solidFill>
            </a:endParaRPr>
          </a:p>
          <a:p>
            <a:pPr marL="0" indent="0" algn="r"/>
            <a:r>
              <a:rPr lang="en">
                <a:solidFill>
                  <a:schemeClr val="tx1"/>
                </a:solidFill>
              </a:rPr>
              <a:t>Degree Distribution Fitting</a:t>
            </a:r>
            <a:endParaRPr lang="en-US">
              <a:solidFill>
                <a:schemeClr val="tx1"/>
              </a:solidFill>
            </a:endParaRPr>
          </a:p>
          <a:p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Google Shape;168;p35">
            <a:extLst>
              <a:ext uri="{FF2B5EF4-FFF2-40B4-BE49-F238E27FC236}">
                <a16:creationId xmlns:a16="http://schemas.microsoft.com/office/drawing/2014/main" id="{A198751B-FCAB-ED47-97E5-DBDCDEB2DA1A}"/>
              </a:ext>
            </a:extLst>
          </p:cNvPr>
          <p:cNvSpPr txBox="1">
            <a:spLocks noGrp="1"/>
          </p:cNvSpPr>
          <p:nvPr/>
        </p:nvSpPr>
        <p:spPr>
          <a:xfrm>
            <a:off x="722666" y="3561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b="1">
                <a:solidFill>
                  <a:srgbClr val="000000"/>
                </a:solidFill>
              </a:rPr>
              <a:t>Context</a:t>
            </a:r>
          </a:p>
          <a:p>
            <a:pPr marL="0" indent="0"/>
            <a:r>
              <a:rPr lang="en" b="1">
                <a:solidFill>
                  <a:srgbClr val="000000"/>
                </a:solidFill>
              </a:rPr>
              <a:t>Scope of </a:t>
            </a:r>
            <a:r>
              <a:rPr lang="en" b="1">
                <a:solidFill>
                  <a:schemeClr val="tx1"/>
                </a:solidFill>
              </a:rPr>
              <a:t>the </a:t>
            </a:r>
            <a:r>
              <a:rPr lang="en" b="1">
                <a:solidFill>
                  <a:srgbClr val="000000"/>
                </a:solidFill>
              </a:rPr>
              <a:t>project</a:t>
            </a:r>
          </a:p>
          <a:p>
            <a:pPr marL="0" indent="0"/>
            <a:r>
              <a:rPr lang="en" b="1">
                <a:solidFill>
                  <a:srgbClr val="000000"/>
                </a:solidFill>
              </a:rPr>
              <a:t>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  <a:endParaRPr lang="en" b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>
                <a:solidFill>
                  <a:srgbClr val="FF5D00"/>
                </a:solidFill>
              </a:rPr>
              <a:t>Vertex </a:t>
            </a:r>
            <a:r>
              <a:rPr lang="it-IT" sz="1600" b="1" err="1">
                <a:solidFill>
                  <a:srgbClr val="FF5D00"/>
                </a:solidFill>
              </a:rPr>
              <a:t>trajectory</a:t>
            </a:r>
            <a:r>
              <a:rPr lang="it-IT" sz="1600" b="1">
                <a:solidFill>
                  <a:srgbClr val="FF5D00"/>
                </a:solidFill>
              </a:rPr>
              <a:t> d</a:t>
            </a:r>
            <a:r>
              <a:rPr lang="it-IT" sz="1600" b="1" baseline="-25000">
                <a:solidFill>
                  <a:srgbClr val="FF5D00"/>
                </a:solidFill>
              </a:rPr>
              <a:t>v</a:t>
            </a:r>
            <a:r>
              <a:rPr lang="it-IT" sz="1600" b="1">
                <a:solidFill>
                  <a:srgbClr val="FF5D00"/>
                </a:solidFill>
              </a:rPr>
              <a:t>(</a:t>
            </a:r>
            <a:r>
              <a:rPr lang="it-IT" sz="1600" b="1" i="1">
                <a:solidFill>
                  <a:srgbClr val="FF5D00"/>
                </a:solidFill>
              </a:rPr>
              <a:t>y</a:t>
            </a:r>
            <a:r>
              <a:rPr lang="it-IT" sz="1600" b="1">
                <a:solidFill>
                  <a:srgbClr val="FF5D00"/>
                </a:solidFill>
              </a:rPr>
              <a:t>)</a:t>
            </a:r>
            <a:r>
              <a:rPr lang="it-IT" sz="1600">
                <a:solidFill>
                  <a:schemeClr val="accent6"/>
                </a:solidFill>
              </a:rPr>
              <a:t>: degree of </a:t>
            </a:r>
            <a:r>
              <a:rPr lang="it-IT" sz="1600" b="1">
                <a:solidFill>
                  <a:schemeClr val="accent6"/>
                </a:solidFill>
              </a:rPr>
              <a:t>v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at</a:t>
            </a:r>
            <a:r>
              <a:rPr lang="it-IT" sz="1600">
                <a:solidFill>
                  <a:schemeClr val="accent6"/>
                </a:solidFill>
              </a:rPr>
              <a:t> the </a:t>
            </a:r>
            <a:r>
              <a:rPr lang="it-IT" sz="1600" err="1">
                <a:solidFill>
                  <a:schemeClr val="accent6"/>
                </a:solidFill>
              </a:rPr>
              <a:t>given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year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b="1">
                <a:solidFill>
                  <a:schemeClr val="accent6"/>
                </a:solidFill>
              </a:rPr>
              <a:t>y;</a:t>
            </a:r>
            <a:endParaRPr lang="it-IT" b="1" err="1">
              <a:solidFill>
                <a:schemeClr val="accent6"/>
              </a:solidFill>
            </a:endParaRPr>
          </a:p>
        </p:txBody>
      </p:sp>
      <p:pic>
        <p:nvPicPr>
          <p:cNvPr id="4" name="Immagine 3" descr="Immagine che contiene accessorio, collana&#10;&#10;Descrizione generata automaticamente">
            <a:extLst>
              <a:ext uri="{FF2B5EF4-FFF2-40B4-BE49-F238E27FC236}">
                <a16:creationId xmlns:a16="http://schemas.microsoft.com/office/drawing/2014/main" id="{F98E7B5C-8B1B-B00C-D0E4-DB506A83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69" y="1285918"/>
            <a:ext cx="619288" cy="687161"/>
          </a:xfrm>
          <a:prstGeom prst="rect">
            <a:avLst/>
          </a:prstGeom>
        </p:spPr>
      </p:pic>
      <p:pic>
        <p:nvPicPr>
          <p:cNvPr id="11" name="Immagine 3">
            <a:extLst>
              <a:ext uri="{FF2B5EF4-FFF2-40B4-BE49-F238E27FC236}">
                <a16:creationId xmlns:a16="http://schemas.microsoft.com/office/drawing/2014/main" id="{1D6A578D-AF42-C27A-01BE-1AEDB6B4E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42" y="1079729"/>
            <a:ext cx="951942" cy="895832"/>
          </a:xfrm>
          <a:prstGeom prst="rect">
            <a:avLst/>
          </a:prstGeom>
        </p:spPr>
      </p:pic>
      <p:pic>
        <p:nvPicPr>
          <p:cNvPr id="14" name="Immagine 6" descr="Immagine che contiene pallacanestro, clipart&#10;&#10;Descrizione generata automaticamente">
            <a:extLst>
              <a:ext uri="{FF2B5EF4-FFF2-40B4-BE49-F238E27FC236}">
                <a16:creationId xmlns:a16="http://schemas.microsoft.com/office/drawing/2014/main" id="{8F614BD1-CC91-ED68-74BE-9CD0B9C79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280" y="874060"/>
            <a:ext cx="1492143" cy="1089373"/>
          </a:xfrm>
          <a:prstGeom prst="rect">
            <a:avLst/>
          </a:prstGeom>
        </p:spPr>
      </p:pic>
      <p:pic>
        <p:nvPicPr>
          <p:cNvPr id="16" name="Immagine 7">
            <a:extLst>
              <a:ext uri="{FF2B5EF4-FFF2-40B4-BE49-F238E27FC236}">
                <a16:creationId xmlns:a16="http://schemas.microsoft.com/office/drawing/2014/main" id="{EA0A892D-142D-4305-A5D6-7B67423C5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858" y="2062541"/>
            <a:ext cx="3163899" cy="30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2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82957" y="187405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  <a:endParaRPr lang="en" b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>
                <a:solidFill>
                  <a:srgbClr val="FF5D00"/>
                </a:solidFill>
              </a:rPr>
              <a:t>Vertex </a:t>
            </a:r>
            <a:r>
              <a:rPr lang="it-IT" sz="1600" b="1" err="1">
                <a:solidFill>
                  <a:srgbClr val="FF5D00"/>
                </a:solidFill>
              </a:rPr>
              <a:t>trajectory</a:t>
            </a:r>
            <a:r>
              <a:rPr lang="it-IT" sz="1600" b="1">
                <a:solidFill>
                  <a:srgbClr val="FF5D00"/>
                </a:solidFill>
              </a:rPr>
              <a:t> d</a:t>
            </a:r>
            <a:r>
              <a:rPr lang="it-IT" sz="1600" b="1" baseline="-25000">
                <a:solidFill>
                  <a:srgbClr val="FF5D00"/>
                </a:solidFill>
              </a:rPr>
              <a:t>v</a:t>
            </a:r>
            <a:r>
              <a:rPr lang="it-IT" sz="1600" b="1">
                <a:solidFill>
                  <a:srgbClr val="FF5D00"/>
                </a:solidFill>
              </a:rPr>
              <a:t>(</a:t>
            </a:r>
            <a:r>
              <a:rPr lang="it-IT" sz="1600" b="1" i="1">
                <a:solidFill>
                  <a:srgbClr val="FF5D00"/>
                </a:solidFill>
              </a:rPr>
              <a:t>y</a:t>
            </a:r>
            <a:r>
              <a:rPr lang="it-IT" sz="1600" b="1">
                <a:solidFill>
                  <a:srgbClr val="FF5D00"/>
                </a:solidFill>
              </a:rPr>
              <a:t>)</a:t>
            </a:r>
            <a:r>
              <a:rPr lang="it-IT" sz="1600">
                <a:solidFill>
                  <a:schemeClr val="accent6"/>
                </a:solidFill>
              </a:rPr>
              <a:t>: degree of </a:t>
            </a:r>
            <a:r>
              <a:rPr lang="it-IT" sz="1600" b="1">
                <a:solidFill>
                  <a:schemeClr val="accent6"/>
                </a:solidFill>
              </a:rPr>
              <a:t>v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at</a:t>
            </a:r>
            <a:r>
              <a:rPr lang="it-IT" sz="1600">
                <a:solidFill>
                  <a:schemeClr val="accent6"/>
                </a:solidFill>
              </a:rPr>
              <a:t> the </a:t>
            </a:r>
            <a:r>
              <a:rPr lang="it-IT" sz="1600" err="1">
                <a:solidFill>
                  <a:schemeClr val="accent6"/>
                </a:solidFill>
              </a:rPr>
              <a:t>given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year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b="1">
                <a:solidFill>
                  <a:schemeClr val="accent6"/>
                </a:solidFill>
              </a:rPr>
              <a:t>y;</a:t>
            </a:r>
            <a:endParaRPr lang="it-IT" b="1" err="1">
              <a:solidFill>
                <a:schemeClr val="accent6"/>
              </a:solidFill>
            </a:endParaRPr>
          </a:p>
        </p:txBody>
      </p:sp>
      <p:pic>
        <p:nvPicPr>
          <p:cNvPr id="4" name="Immagine 3" descr="Immagine che contiene accessorio, collana&#10;&#10;Descrizione generata automaticamente">
            <a:extLst>
              <a:ext uri="{FF2B5EF4-FFF2-40B4-BE49-F238E27FC236}">
                <a16:creationId xmlns:a16="http://schemas.microsoft.com/office/drawing/2014/main" id="{F98E7B5C-8B1B-B00C-D0E4-DB506A83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69" y="1285918"/>
            <a:ext cx="619288" cy="687161"/>
          </a:xfrm>
          <a:prstGeom prst="rect">
            <a:avLst/>
          </a:prstGeom>
        </p:spPr>
      </p:pic>
      <p:pic>
        <p:nvPicPr>
          <p:cNvPr id="11" name="Immagine 3">
            <a:extLst>
              <a:ext uri="{FF2B5EF4-FFF2-40B4-BE49-F238E27FC236}">
                <a16:creationId xmlns:a16="http://schemas.microsoft.com/office/drawing/2014/main" id="{1D6A578D-AF42-C27A-01BE-1AEDB6B4E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42" y="1079729"/>
            <a:ext cx="951942" cy="895832"/>
          </a:xfrm>
          <a:prstGeom prst="rect">
            <a:avLst/>
          </a:prstGeom>
        </p:spPr>
      </p:pic>
      <p:pic>
        <p:nvPicPr>
          <p:cNvPr id="14" name="Immagine 6" descr="Immagine che contiene pallacanestro, clipart&#10;&#10;Descrizione generata automaticamente">
            <a:extLst>
              <a:ext uri="{FF2B5EF4-FFF2-40B4-BE49-F238E27FC236}">
                <a16:creationId xmlns:a16="http://schemas.microsoft.com/office/drawing/2014/main" id="{8F614BD1-CC91-ED68-74BE-9CD0B9C79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280" y="874060"/>
            <a:ext cx="1492143" cy="1089373"/>
          </a:xfrm>
          <a:prstGeom prst="rect">
            <a:avLst/>
          </a:prstGeom>
        </p:spPr>
      </p:pic>
      <p:pic>
        <p:nvPicPr>
          <p:cNvPr id="16" name="Immagine 7">
            <a:extLst>
              <a:ext uri="{FF2B5EF4-FFF2-40B4-BE49-F238E27FC236}">
                <a16:creationId xmlns:a16="http://schemas.microsoft.com/office/drawing/2014/main" id="{EA0A892D-142D-4305-A5D6-7B67423C5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858" y="2062541"/>
            <a:ext cx="3163899" cy="3077614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A2C8D1BF-7393-93B9-5D62-5F0DA373E8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371" b="-286"/>
          <a:stretch/>
        </p:blipFill>
        <p:spPr>
          <a:xfrm>
            <a:off x="683078" y="2117163"/>
            <a:ext cx="3130826" cy="291090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691E753-943D-BB3D-FDA3-75CE0447084A}"/>
              </a:ext>
            </a:extLst>
          </p:cNvPr>
          <p:cNvSpPr txBox="1"/>
          <p:nvPr/>
        </p:nvSpPr>
        <p:spPr>
          <a:xfrm>
            <a:off x="710293" y="2152651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>
                <a:solidFill>
                  <a:srgbClr val="FF5D00"/>
                </a:solidFill>
              </a:rPr>
              <a:t>d</a:t>
            </a:r>
            <a:r>
              <a:rPr lang="it-IT" sz="1000" b="1" baseline="-25000">
                <a:solidFill>
                  <a:srgbClr val="FF5D00"/>
                </a:solidFill>
              </a:rPr>
              <a:t>v</a:t>
            </a:r>
            <a:r>
              <a:rPr lang="it-IT" sz="1000" b="1">
                <a:solidFill>
                  <a:srgbClr val="FF5D00"/>
                </a:solidFill>
              </a:rPr>
              <a:t>(</a:t>
            </a:r>
            <a:r>
              <a:rPr lang="it-IT" sz="1000" b="1" i="1">
                <a:solidFill>
                  <a:srgbClr val="FF5D00"/>
                </a:solidFill>
              </a:rPr>
              <a:t>y</a:t>
            </a:r>
            <a:r>
              <a:rPr lang="it-IT" sz="1000" b="1">
                <a:solidFill>
                  <a:srgbClr val="FF5D00"/>
                </a:solidFill>
              </a:rPr>
              <a:t>)</a:t>
            </a:r>
            <a:endParaRPr lang="it-IT" sz="10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CC77C69-9A72-DEB9-BF8A-A11868988072}"/>
              </a:ext>
            </a:extLst>
          </p:cNvPr>
          <p:cNvSpPr txBox="1"/>
          <p:nvPr/>
        </p:nvSpPr>
        <p:spPr>
          <a:xfrm>
            <a:off x="3384096" y="471079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i="1">
                <a:solidFill>
                  <a:srgbClr val="FF5D00"/>
                </a:solidFill>
              </a:rPr>
              <a:t>y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219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  <a:endParaRPr lang="en" b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>
                <a:solidFill>
                  <a:srgbClr val="FF5D00"/>
                </a:solidFill>
              </a:rPr>
              <a:t>Vertex </a:t>
            </a:r>
            <a:r>
              <a:rPr lang="it-IT" sz="1600" b="1" err="1">
                <a:solidFill>
                  <a:srgbClr val="FF5D00"/>
                </a:solidFill>
              </a:rPr>
              <a:t>trajectory</a:t>
            </a:r>
            <a:r>
              <a:rPr lang="it-IT" sz="1600" b="1">
                <a:solidFill>
                  <a:srgbClr val="FF5D00"/>
                </a:solidFill>
              </a:rPr>
              <a:t> d</a:t>
            </a:r>
            <a:r>
              <a:rPr lang="it-IT" sz="1600" b="1" baseline="-25000">
                <a:solidFill>
                  <a:srgbClr val="FF5D00"/>
                </a:solidFill>
              </a:rPr>
              <a:t>v</a:t>
            </a:r>
            <a:r>
              <a:rPr lang="it-IT" sz="1600" b="1">
                <a:solidFill>
                  <a:srgbClr val="FF5D00"/>
                </a:solidFill>
              </a:rPr>
              <a:t>(</a:t>
            </a:r>
            <a:r>
              <a:rPr lang="it-IT" sz="1600" b="1" i="1">
                <a:solidFill>
                  <a:srgbClr val="FF5D00"/>
                </a:solidFill>
              </a:rPr>
              <a:t>y</a:t>
            </a:r>
            <a:r>
              <a:rPr lang="it-IT" sz="1600" b="1">
                <a:solidFill>
                  <a:srgbClr val="FF5D00"/>
                </a:solidFill>
              </a:rPr>
              <a:t>)</a:t>
            </a:r>
            <a:r>
              <a:rPr lang="it-IT" sz="1600">
                <a:solidFill>
                  <a:schemeClr val="accent6"/>
                </a:solidFill>
              </a:rPr>
              <a:t>: degree of </a:t>
            </a:r>
            <a:r>
              <a:rPr lang="it-IT" sz="1600" b="1">
                <a:solidFill>
                  <a:schemeClr val="accent6"/>
                </a:solidFill>
              </a:rPr>
              <a:t>v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at</a:t>
            </a:r>
            <a:r>
              <a:rPr lang="it-IT" sz="1600">
                <a:solidFill>
                  <a:schemeClr val="accent6"/>
                </a:solidFill>
              </a:rPr>
              <a:t> the </a:t>
            </a:r>
            <a:r>
              <a:rPr lang="it-IT" sz="1600" err="1">
                <a:solidFill>
                  <a:schemeClr val="accent6"/>
                </a:solidFill>
              </a:rPr>
              <a:t>given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year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b="1">
                <a:solidFill>
                  <a:schemeClr val="accent6"/>
                </a:solidFill>
              </a:rPr>
              <a:t>y;</a:t>
            </a:r>
            <a:endParaRPr lang="it-IT" b="1" err="1">
              <a:solidFill>
                <a:schemeClr val="accent6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700E2EA-2D78-D81E-6C3D-E12172C7D26E}"/>
              </a:ext>
            </a:extLst>
          </p:cNvPr>
          <p:cNvSpPr txBox="1"/>
          <p:nvPr/>
        </p:nvSpPr>
        <p:spPr>
          <a:xfrm>
            <a:off x="47305" y="1287156"/>
            <a:ext cx="57687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Degree Distribution </a:t>
            </a:r>
            <a:r>
              <a:rPr lang="it-IT" sz="1600" b="1" err="1">
                <a:solidFill>
                  <a:srgbClr val="0065FF"/>
                </a:solidFill>
              </a:rPr>
              <a:t>Mk</a:t>
            </a:r>
            <a:r>
              <a:rPr lang="it-IT" sz="1600">
                <a:solidFill>
                  <a:schemeClr val="accent6"/>
                </a:solidFill>
              </a:rPr>
              <a:t>: </a:t>
            </a:r>
            <a:r>
              <a:rPr lang="it-IT" sz="1600" err="1">
                <a:solidFill>
                  <a:schemeClr val="accent6"/>
                </a:solidFill>
              </a:rPr>
              <a:t>fraction</a:t>
            </a:r>
            <a:r>
              <a:rPr lang="it-IT" sz="1600">
                <a:solidFill>
                  <a:schemeClr val="accent6"/>
                </a:solidFill>
              </a:rPr>
              <a:t> of</a:t>
            </a:r>
            <a:r>
              <a:rPr lang="it-IT" sz="1600" b="1">
                <a:solidFill>
                  <a:schemeClr val="accent6"/>
                </a:solidFill>
              </a:rPr>
              <a:t> #nodes</a:t>
            </a:r>
            <a:r>
              <a:rPr lang="it-IT" sz="1600">
                <a:solidFill>
                  <a:schemeClr val="accent6"/>
                </a:solidFill>
              </a:rPr>
              <a:t> of degree </a:t>
            </a:r>
            <a:r>
              <a:rPr lang="it-IT" sz="1600" b="1">
                <a:solidFill>
                  <a:schemeClr val="accent6"/>
                </a:solidFill>
              </a:rPr>
              <a:t>k. </a:t>
            </a:r>
            <a:r>
              <a:rPr lang="it-IT" sz="1600">
                <a:solidFill>
                  <a:schemeClr val="accent6"/>
                </a:solidFill>
              </a:rPr>
              <a:t>over the </a:t>
            </a:r>
            <a:r>
              <a:rPr lang="it-IT" sz="1600" err="1">
                <a:solidFill>
                  <a:schemeClr val="accent6"/>
                </a:solidFill>
              </a:rPr>
              <a:t>total</a:t>
            </a:r>
            <a:r>
              <a:rPr lang="it-IT" sz="1600">
                <a:solidFill>
                  <a:schemeClr val="accent6"/>
                </a:solidFill>
              </a:rPr>
              <a:t> #nodes.</a:t>
            </a:r>
            <a:endParaRPr lang="en-US" sz="1600">
              <a:solidFill>
                <a:schemeClr val="accent6"/>
              </a:solidFill>
            </a:endParaRPr>
          </a:p>
        </p:txBody>
      </p:sp>
      <p:cxnSp>
        <p:nvCxnSpPr>
          <p:cNvPr id="20" name="Google Shape;208;p37">
            <a:extLst>
              <a:ext uri="{FF2B5EF4-FFF2-40B4-BE49-F238E27FC236}">
                <a16:creationId xmlns:a16="http://schemas.microsoft.com/office/drawing/2014/main" id="{5804CD23-9EAC-5119-4B87-E026D3FC8EAA}"/>
              </a:ext>
            </a:extLst>
          </p:cNvPr>
          <p:cNvCxnSpPr/>
          <p:nvPr/>
        </p:nvCxnSpPr>
        <p:spPr>
          <a:xfrm>
            <a:off x="-2768" y="195161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4877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  <a:endParaRPr lang="en" b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>
                <a:solidFill>
                  <a:srgbClr val="FF5D00"/>
                </a:solidFill>
              </a:rPr>
              <a:t>Vertex </a:t>
            </a:r>
            <a:r>
              <a:rPr lang="it-IT" sz="1600" b="1" err="1">
                <a:solidFill>
                  <a:srgbClr val="FF5D00"/>
                </a:solidFill>
              </a:rPr>
              <a:t>trajectory</a:t>
            </a:r>
            <a:r>
              <a:rPr lang="it-IT" sz="1600" b="1">
                <a:solidFill>
                  <a:srgbClr val="FF5D00"/>
                </a:solidFill>
              </a:rPr>
              <a:t> d</a:t>
            </a:r>
            <a:r>
              <a:rPr lang="it-IT" sz="1600" b="1" baseline="-25000">
                <a:solidFill>
                  <a:srgbClr val="FF5D00"/>
                </a:solidFill>
              </a:rPr>
              <a:t>v</a:t>
            </a:r>
            <a:r>
              <a:rPr lang="it-IT" sz="1600" b="1">
                <a:solidFill>
                  <a:srgbClr val="FF5D00"/>
                </a:solidFill>
              </a:rPr>
              <a:t>(</a:t>
            </a:r>
            <a:r>
              <a:rPr lang="it-IT" sz="1600" b="1" i="1">
                <a:solidFill>
                  <a:srgbClr val="FF5D00"/>
                </a:solidFill>
              </a:rPr>
              <a:t>y</a:t>
            </a:r>
            <a:r>
              <a:rPr lang="it-IT" sz="1600" b="1">
                <a:solidFill>
                  <a:srgbClr val="FF5D00"/>
                </a:solidFill>
              </a:rPr>
              <a:t>)</a:t>
            </a:r>
            <a:r>
              <a:rPr lang="it-IT" sz="1600">
                <a:solidFill>
                  <a:schemeClr val="accent6"/>
                </a:solidFill>
              </a:rPr>
              <a:t>: degree of </a:t>
            </a:r>
            <a:r>
              <a:rPr lang="it-IT" sz="1600" b="1">
                <a:solidFill>
                  <a:schemeClr val="accent6"/>
                </a:solidFill>
              </a:rPr>
              <a:t>v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at</a:t>
            </a:r>
            <a:r>
              <a:rPr lang="it-IT" sz="1600">
                <a:solidFill>
                  <a:schemeClr val="accent6"/>
                </a:solidFill>
              </a:rPr>
              <a:t> the </a:t>
            </a:r>
            <a:r>
              <a:rPr lang="it-IT" sz="1600" err="1">
                <a:solidFill>
                  <a:schemeClr val="accent6"/>
                </a:solidFill>
              </a:rPr>
              <a:t>given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year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b="1">
                <a:solidFill>
                  <a:schemeClr val="accent6"/>
                </a:solidFill>
              </a:rPr>
              <a:t>y;</a:t>
            </a:r>
            <a:endParaRPr lang="it-IT" b="1" err="1">
              <a:solidFill>
                <a:schemeClr val="accent6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093E2E-1433-7600-4E03-8BD2164A392C}"/>
              </a:ext>
            </a:extLst>
          </p:cNvPr>
          <p:cNvSpPr txBox="1"/>
          <p:nvPr/>
        </p:nvSpPr>
        <p:spPr>
          <a:xfrm>
            <a:off x="6555842" y="1228165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2018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84DA1B-F032-7E82-69AA-BD3884796399}"/>
              </a:ext>
            </a:extLst>
          </p:cNvPr>
          <p:cNvSpPr txBox="1"/>
          <p:nvPr/>
        </p:nvSpPr>
        <p:spPr>
          <a:xfrm>
            <a:off x="47305" y="1287156"/>
            <a:ext cx="57687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Degree Distribution </a:t>
            </a:r>
            <a:r>
              <a:rPr lang="it-IT" sz="1600" b="1" err="1">
                <a:solidFill>
                  <a:srgbClr val="0065FF"/>
                </a:solidFill>
              </a:rPr>
              <a:t>Mk</a:t>
            </a:r>
            <a:r>
              <a:rPr lang="it-IT" sz="1600">
                <a:solidFill>
                  <a:schemeClr val="accent6"/>
                </a:solidFill>
              </a:rPr>
              <a:t>: </a:t>
            </a:r>
            <a:r>
              <a:rPr lang="it-IT" sz="1600" err="1">
                <a:solidFill>
                  <a:schemeClr val="accent6"/>
                </a:solidFill>
              </a:rPr>
              <a:t>fraction</a:t>
            </a:r>
            <a:r>
              <a:rPr lang="it-IT" sz="1600">
                <a:solidFill>
                  <a:schemeClr val="accent6"/>
                </a:solidFill>
              </a:rPr>
              <a:t> of</a:t>
            </a:r>
            <a:r>
              <a:rPr lang="it-IT" sz="1600" b="1">
                <a:solidFill>
                  <a:schemeClr val="accent6"/>
                </a:solidFill>
              </a:rPr>
              <a:t> #nodes</a:t>
            </a:r>
            <a:r>
              <a:rPr lang="it-IT" sz="1600">
                <a:solidFill>
                  <a:schemeClr val="accent6"/>
                </a:solidFill>
              </a:rPr>
              <a:t> of degree </a:t>
            </a:r>
            <a:r>
              <a:rPr lang="it-IT" sz="1600" b="1">
                <a:solidFill>
                  <a:schemeClr val="accent6"/>
                </a:solidFill>
              </a:rPr>
              <a:t>k </a:t>
            </a:r>
            <a:r>
              <a:rPr lang="it-IT" sz="1600">
                <a:solidFill>
                  <a:schemeClr val="accent6"/>
                </a:solidFill>
              </a:rPr>
              <a:t>over the </a:t>
            </a:r>
            <a:r>
              <a:rPr lang="it-IT" sz="1600" err="1">
                <a:solidFill>
                  <a:schemeClr val="accent6"/>
                </a:solidFill>
              </a:rPr>
              <a:t>total</a:t>
            </a:r>
            <a:r>
              <a:rPr lang="it-IT" sz="1600">
                <a:solidFill>
                  <a:schemeClr val="accent6"/>
                </a:solidFill>
              </a:rPr>
              <a:t> #nodes.</a:t>
            </a:r>
            <a:endParaRPr lang="en-US" sz="1600">
              <a:solidFill>
                <a:schemeClr val="accent6"/>
              </a:solidFill>
            </a:endParaRPr>
          </a:p>
        </p:txBody>
      </p:sp>
      <p:cxnSp>
        <p:nvCxnSpPr>
          <p:cNvPr id="16" name="Google Shape;208;p37">
            <a:extLst>
              <a:ext uri="{FF2B5EF4-FFF2-40B4-BE49-F238E27FC236}">
                <a16:creationId xmlns:a16="http://schemas.microsoft.com/office/drawing/2014/main" id="{B398E0BD-2C7A-7702-5F49-6B856857A73E}"/>
              </a:ext>
            </a:extLst>
          </p:cNvPr>
          <p:cNvCxnSpPr/>
          <p:nvPr/>
        </p:nvCxnSpPr>
        <p:spPr>
          <a:xfrm>
            <a:off x="-2768" y="195161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Immagine 3">
            <a:extLst>
              <a:ext uri="{FF2B5EF4-FFF2-40B4-BE49-F238E27FC236}">
                <a16:creationId xmlns:a16="http://schemas.microsoft.com/office/drawing/2014/main" id="{A60DB55B-FAFA-F977-E98B-2E5F8F017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1" t="2174" r="13531" b="7905"/>
          <a:stretch/>
        </p:blipFill>
        <p:spPr>
          <a:xfrm>
            <a:off x="5289657" y="1578450"/>
            <a:ext cx="3706789" cy="348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0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9">
            <a:extLst>
              <a:ext uri="{FF2B5EF4-FFF2-40B4-BE49-F238E27FC236}">
                <a16:creationId xmlns:a16="http://schemas.microsoft.com/office/drawing/2014/main" id="{DCB793F6-D8E8-4E53-9BB5-DCD79306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7" y="2172246"/>
            <a:ext cx="3246664" cy="2772042"/>
          </a:xfrm>
          <a:prstGeom prst="rect">
            <a:avLst/>
          </a:prstGeom>
        </p:spPr>
      </p:pic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RELEVANT PROPERTIES</a:t>
            </a:r>
            <a:endParaRPr lang="en" b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CEBEF3-CA0B-EF76-894B-C5F69F80E1F4}"/>
              </a:ext>
            </a:extLst>
          </p:cNvPr>
          <p:cNvSpPr txBox="1"/>
          <p:nvPr/>
        </p:nvSpPr>
        <p:spPr>
          <a:xfrm>
            <a:off x="47066" y="984998"/>
            <a:ext cx="57687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 b="1">
                <a:solidFill>
                  <a:srgbClr val="FF5D00"/>
                </a:solidFill>
              </a:rPr>
              <a:t>Vertex </a:t>
            </a:r>
            <a:r>
              <a:rPr lang="it-IT" sz="1600" b="1" err="1">
                <a:solidFill>
                  <a:srgbClr val="FF5D00"/>
                </a:solidFill>
              </a:rPr>
              <a:t>trajectory</a:t>
            </a:r>
            <a:r>
              <a:rPr lang="it-IT" sz="1600" b="1">
                <a:solidFill>
                  <a:srgbClr val="FF5D00"/>
                </a:solidFill>
              </a:rPr>
              <a:t> d</a:t>
            </a:r>
            <a:r>
              <a:rPr lang="it-IT" sz="1600" b="1" baseline="-25000">
                <a:solidFill>
                  <a:srgbClr val="FF5D00"/>
                </a:solidFill>
              </a:rPr>
              <a:t>v</a:t>
            </a:r>
            <a:r>
              <a:rPr lang="it-IT" sz="1600" b="1">
                <a:solidFill>
                  <a:srgbClr val="FF5D00"/>
                </a:solidFill>
              </a:rPr>
              <a:t>(</a:t>
            </a:r>
            <a:r>
              <a:rPr lang="it-IT" sz="1600" b="1" i="1">
                <a:solidFill>
                  <a:srgbClr val="FF5D00"/>
                </a:solidFill>
              </a:rPr>
              <a:t>y</a:t>
            </a:r>
            <a:r>
              <a:rPr lang="it-IT" sz="1600" b="1">
                <a:solidFill>
                  <a:srgbClr val="FF5D00"/>
                </a:solidFill>
              </a:rPr>
              <a:t>)</a:t>
            </a:r>
            <a:r>
              <a:rPr lang="it-IT" sz="1600">
                <a:solidFill>
                  <a:schemeClr val="accent6"/>
                </a:solidFill>
              </a:rPr>
              <a:t>: degree of </a:t>
            </a:r>
            <a:r>
              <a:rPr lang="it-IT" sz="1600" b="1">
                <a:solidFill>
                  <a:schemeClr val="accent6"/>
                </a:solidFill>
              </a:rPr>
              <a:t>v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atthe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given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err="1">
                <a:solidFill>
                  <a:schemeClr val="accent6"/>
                </a:solidFill>
              </a:rPr>
              <a:t>year</a:t>
            </a:r>
            <a:r>
              <a:rPr lang="it-IT" sz="1600">
                <a:solidFill>
                  <a:schemeClr val="accent6"/>
                </a:solidFill>
              </a:rPr>
              <a:t> </a:t>
            </a:r>
            <a:r>
              <a:rPr lang="it-IT" sz="1600" b="1">
                <a:solidFill>
                  <a:schemeClr val="accent6"/>
                </a:solidFill>
              </a:rPr>
              <a:t>y;</a:t>
            </a:r>
            <a:endParaRPr lang="it-IT" b="1" err="1">
              <a:solidFill>
                <a:schemeClr val="accent6"/>
              </a:solidFill>
            </a:endParaRP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E3CC5070-3DA0-F7AA-2E67-0E7F346D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1" t="2174" r="13531" b="7905"/>
          <a:stretch/>
        </p:blipFill>
        <p:spPr>
          <a:xfrm>
            <a:off x="5364496" y="1619272"/>
            <a:ext cx="3706789" cy="348844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093E2E-1433-7600-4E03-8BD2164A392C}"/>
              </a:ext>
            </a:extLst>
          </p:cNvPr>
          <p:cNvSpPr txBox="1"/>
          <p:nvPr/>
        </p:nvSpPr>
        <p:spPr>
          <a:xfrm>
            <a:off x="6555842" y="1228165"/>
            <a:ext cx="665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/>
              <a:t>G</a:t>
            </a:r>
            <a:r>
              <a:rPr lang="it-IT" b="1" baseline="-25000"/>
              <a:t>2018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4A82AC-F69D-AF1A-A7B9-B5C12EFDC64F}"/>
              </a:ext>
            </a:extLst>
          </p:cNvPr>
          <p:cNvSpPr txBox="1"/>
          <p:nvPr/>
        </p:nvSpPr>
        <p:spPr>
          <a:xfrm>
            <a:off x="47305" y="1287156"/>
            <a:ext cx="57687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Degree Distribution </a:t>
            </a:r>
            <a:r>
              <a:rPr lang="it-IT" sz="1600" b="1" err="1">
                <a:solidFill>
                  <a:srgbClr val="0065FF"/>
                </a:solidFill>
              </a:rPr>
              <a:t>Mk</a:t>
            </a:r>
            <a:r>
              <a:rPr lang="it-IT" sz="1600">
                <a:solidFill>
                  <a:schemeClr val="accent6"/>
                </a:solidFill>
              </a:rPr>
              <a:t>: </a:t>
            </a:r>
            <a:r>
              <a:rPr lang="it-IT" sz="1600" err="1">
                <a:solidFill>
                  <a:schemeClr val="accent6"/>
                </a:solidFill>
              </a:rPr>
              <a:t>fraction</a:t>
            </a:r>
            <a:r>
              <a:rPr lang="it-IT" sz="1600">
                <a:solidFill>
                  <a:schemeClr val="accent6"/>
                </a:solidFill>
              </a:rPr>
              <a:t> of</a:t>
            </a:r>
            <a:r>
              <a:rPr lang="it-IT" sz="1600" b="1">
                <a:solidFill>
                  <a:schemeClr val="accent6"/>
                </a:solidFill>
              </a:rPr>
              <a:t> #nodes</a:t>
            </a:r>
            <a:r>
              <a:rPr lang="it-IT" sz="1600">
                <a:solidFill>
                  <a:schemeClr val="accent6"/>
                </a:solidFill>
              </a:rPr>
              <a:t> of degree </a:t>
            </a:r>
            <a:r>
              <a:rPr lang="it-IT" sz="1600" b="1">
                <a:solidFill>
                  <a:schemeClr val="accent6"/>
                </a:solidFill>
              </a:rPr>
              <a:t>k </a:t>
            </a:r>
            <a:r>
              <a:rPr lang="it-IT" sz="1600">
                <a:solidFill>
                  <a:schemeClr val="accent6"/>
                </a:solidFill>
              </a:rPr>
              <a:t>over the </a:t>
            </a:r>
            <a:r>
              <a:rPr lang="it-IT" sz="1600" err="1">
                <a:solidFill>
                  <a:schemeClr val="accent6"/>
                </a:solidFill>
              </a:rPr>
              <a:t>total</a:t>
            </a:r>
            <a:r>
              <a:rPr lang="it-IT" sz="1600">
                <a:solidFill>
                  <a:schemeClr val="accent6"/>
                </a:solidFill>
              </a:rPr>
              <a:t> #nodes.</a:t>
            </a:r>
            <a:endParaRPr lang="en-US" sz="1600">
              <a:solidFill>
                <a:schemeClr val="accent6"/>
              </a:solidFill>
            </a:endParaRPr>
          </a:p>
        </p:txBody>
      </p:sp>
      <p:cxnSp>
        <p:nvCxnSpPr>
          <p:cNvPr id="9" name="Google Shape;208;p37">
            <a:extLst>
              <a:ext uri="{FF2B5EF4-FFF2-40B4-BE49-F238E27FC236}">
                <a16:creationId xmlns:a16="http://schemas.microsoft.com/office/drawing/2014/main" id="{3E2FE3AF-3B61-94D4-8E3A-5200AB00E3A9}"/>
              </a:ext>
            </a:extLst>
          </p:cNvPr>
          <p:cNvCxnSpPr/>
          <p:nvPr/>
        </p:nvCxnSpPr>
        <p:spPr>
          <a:xfrm>
            <a:off x="-2768" y="195161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3762455-BF5F-04E3-B131-017AB0D089A0}"/>
              </a:ext>
            </a:extLst>
          </p:cNvPr>
          <p:cNvSpPr txBox="1"/>
          <p:nvPr/>
        </p:nvSpPr>
        <p:spPr>
          <a:xfrm>
            <a:off x="669472" y="217306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Mk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98E7F30-A83F-3F22-D505-4DE097C4AF90}"/>
              </a:ext>
            </a:extLst>
          </p:cNvPr>
          <p:cNvSpPr txBox="1"/>
          <p:nvPr/>
        </p:nvSpPr>
        <p:spPr>
          <a:xfrm>
            <a:off x="3771900" y="470399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04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STATE OF THE ART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697670" y="3946847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>
                <a:solidFill>
                  <a:srgbClr val="0065FF"/>
                </a:solidFill>
              </a:rPr>
              <a:t>Network evolution over time</a:t>
            </a:r>
          </a:p>
          <a:p>
            <a:pPr marL="0" indent="0"/>
            <a:r>
              <a:rPr lang="en" b="1" err="1">
                <a:solidFill>
                  <a:srgbClr val="0065FF"/>
                </a:solidFill>
              </a:rPr>
              <a:t>Powerlaw</a:t>
            </a:r>
            <a:r>
              <a:rPr lang="en" b="1">
                <a:solidFill>
                  <a:srgbClr val="0065FF"/>
                </a:solidFill>
              </a:rPr>
              <a:t> and scale free networks</a:t>
            </a:r>
          </a:p>
          <a:p>
            <a:pPr marL="0" indent="0"/>
            <a:r>
              <a:rPr lang="en" b="1" err="1">
                <a:solidFill>
                  <a:srgbClr val="0065FF"/>
                </a:solidFill>
              </a:rPr>
              <a:t>Powerlaw</a:t>
            </a:r>
            <a:r>
              <a:rPr lang="en" b="1">
                <a:solidFill>
                  <a:srgbClr val="0065FF"/>
                </a:solidFill>
              </a:rPr>
              <a:t> in real world networks</a:t>
            </a:r>
          </a:p>
          <a:p>
            <a:pPr marL="0" indent="0"/>
            <a:r>
              <a:rPr lang="en" b="1">
                <a:solidFill>
                  <a:srgbClr val="0065FF"/>
                </a:solidFill>
              </a:rPr>
              <a:t>Theoretical model</a:t>
            </a:r>
          </a:p>
          <a:p>
            <a:pPr marL="0" indent="0"/>
            <a:r>
              <a:rPr lang="en" b="1">
                <a:solidFill>
                  <a:srgbClr val="0065FF"/>
                </a:solidFill>
              </a:rPr>
              <a:t>Matching model</a:t>
            </a:r>
          </a:p>
          <a:p>
            <a:pPr marL="0" indent="0"/>
            <a:endParaRPr lang="en" b="1">
              <a:solidFill>
                <a:srgbClr val="0065FF"/>
              </a:solidFill>
            </a:endParaRPr>
          </a:p>
          <a:p>
            <a:pPr marL="0" indent="0"/>
            <a:endParaRPr lang="en" b="1">
              <a:solidFill>
                <a:srgbClr val="0065FF"/>
              </a:solidFill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B0505"/>
                </a:solidFill>
              </a:rPr>
              <a:t>02</a:t>
            </a:r>
            <a:endParaRPr>
              <a:solidFill>
                <a:srgbClr val="AB0505"/>
              </a:solidFill>
            </a:endParaRPr>
          </a:p>
        </p:txBody>
      </p:sp>
      <p:cxnSp>
        <p:nvCxnSpPr>
          <p:cNvPr id="236" name="Google Shape;236;p39"/>
          <p:cNvCxnSpPr/>
          <p:nvPr/>
        </p:nvCxnSpPr>
        <p:spPr>
          <a:xfrm>
            <a:off x="7543477" y="3944766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5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p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1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</a:t>
            </a:r>
            <a:r>
              <a:rPr lang="en-US" sz="1600" b="1"/>
              <a:t> p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pic>
        <p:nvPicPr>
          <p:cNvPr id="12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A7702BC4-5AAB-2529-BB1C-032F78059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572" y="1153638"/>
            <a:ext cx="1427389" cy="1665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05B86C8-6E15-7FCB-6442-B8EAD4DBA0A8}"/>
              </a:ext>
            </a:extLst>
          </p:cNvPr>
          <p:cNvCxnSpPr>
            <a:cxnSpLocks/>
          </p:cNvCxnSpPr>
          <p:nvPr/>
        </p:nvCxnSpPr>
        <p:spPr>
          <a:xfrm flipV="1">
            <a:off x="7194494" y="2052388"/>
            <a:ext cx="342901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54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D00"/>
                </a:solidFill>
              </a:rPr>
              <a:t>INTRODUCTION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01</a:t>
            </a:r>
            <a:endParaRPr lang="it-IT">
              <a:solidFill>
                <a:srgbClr val="C00000"/>
              </a:solidFill>
            </a:endParaRPr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46DF7C6C-CD8C-FE73-4979-888F55875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82" y="4028959"/>
            <a:ext cx="4330003" cy="773182"/>
          </a:xfrm>
        </p:spPr>
        <p:txBody>
          <a:bodyPr/>
          <a:lstStyle/>
          <a:p>
            <a:pPr marL="0" indent="0" algn="r"/>
            <a:r>
              <a:rPr lang="en" b="1">
                <a:solidFill>
                  <a:srgbClr val="0065FF"/>
                </a:solidFill>
              </a:rPr>
              <a:t>Context</a:t>
            </a:r>
            <a:endParaRPr lang="en-US">
              <a:solidFill>
                <a:srgbClr val="0065FF"/>
              </a:solidFill>
            </a:endParaRPr>
          </a:p>
          <a:p>
            <a:pPr marL="0" indent="0" algn="r"/>
            <a:r>
              <a:rPr lang="en" b="1">
                <a:solidFill>
                  <a:srgbClr val="0065FF"/>
                </a:solidFill>
              </a:rPr>
              <a:t>Scope of the project</a:t>
            </a:r>
            <a:endParaRPr lang="en-US">
              <a:solidFill>
                <a:srgbClr val="0065FF"/>
              </a:solidFill>
            </a:endParaRPr>
          </a:p>
          <a:p>
            <a:pPr marL="0" indent="0" algn="r"/>
            <a:r>
              <a:rPr lang="en" b="1">
                <a:solidFill>
                  <a:srgbClr val="0065FF"/>
                </a:solidFill>
              </a:rPr>
              <a:t>Data</a:t>
            </a:r>
            <a:endParaRPr lang="en-US">
              <a:solidFill>
                <a:srgbClr val="0065FF"/>
              </a:solidFill>
            </a:endParaRPr>
          </a:p>
          <a:p>
            <a:endParaRPr lang="it-IT">
              <a:solidFill>
                <a:srgbClr val="0065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p</a:t>
            </a:r>
          </a:p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(1-p)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pic>
        <p:nvPicPr>
          <p:cNvPr id="8" name="Immagine 11" descr="Immagine che contiene gara di atletica&#10;&#10;Descrizione generata automaticamente">
            <a:extLst>
              <a:ext uri="{FF2B5EF4-FFF2-40B4-BE49-F238E27FC236}">
                <a16:creationId xmlns:a16="http://schemas.microsoft.com/office/drawing/2014/main" id="{E851BCB8-7907-C187-78C7-717967B33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58" y="3226685"/>
            <a:ext cx="1571625" cy="1438276"/>
          </a:xfrm>
          <a:prstGeom prst="rect">
            <a:avLst/>
          </a:prstGeom>
        </p:spPr>
      </p:pic>
      <p:pic>
        <p:nvPicPr>
          <p:cNvPr id="12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A7702BC4-5AAB-2529-BB1C-032F78059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72" y="1153638"/>
            <a:ext cx="1427389" cy="1665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05B86C8-6E15-7FCB-6442-B8EAD4DBA0A8}"/>
              </a:ext>
            </a:extLst>
          </p:cNvPr>
          <p:cNvCxnSpPr>
            <a:cxnSpLocks/>
          </p:cNvCxnSpPr>
          <p:nvPr/>
        </p:nvCxnSpPr>
        <p:spPr>
          <a:xfrm flipV="1">
            <a:off x="7194494" y="2052388"/>
            <a:ext cx="342901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596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p</a:t>
            </a:r>
          </a:p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(1-p)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pic>
        <p:nvPicPr>
          <p:cNvPr id="8" name="Immagine 11" descr="Immagine che contiene gara di atletica&#10;&#10;Descrizione generata automaticamente">
            <a:extLst>
              <a:ext uri="{FF2B5EF4-FFF2-40B4-BE49-F238E27FC236}">
                <a16:creationId xmlns:a16="http://schemas.microsoft.com/office/drawing/2014/main" id="{E851BCB8-7907-C187-78C7-717967B33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58" y="3226685"/>
            <a:ext cx="1571625" cy="1438276"/>
          </a:xfrm>
          <a:prstGeom prst="rect">
            <a:avLst/>
          </a:prstGeom>
        </p:spPr>
      </p:pic>
      <p:pic>
        <p:nvPicPr>
          <p:cNvPr id="12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A7702BC4-5AAB-2529-BB1C-032F78059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72" y="1153638"/>
            <a:ext cx="1427389" cy="1665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05B86C8-6E15-7FCB-6442-B8EAD4DBA0A8}"/>
              </a:ext>
            </a:extLst>
          </p:cNvPr>
          <p:cNvCxnSpPr>
            <a:cxnSpLocks/>
          </p:cNvCxnSpPr>
          <p:nvPr/>
        </p:nvCxnSpPr>
        <p:spPr>
          <a:xfrm flipV="1">
            <a:off x="7194494" y="2052388"/>
            <a:ext cx="342901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015020-1336-D191-A12F-1AC690E6E8EE}"/>
              </a:ext>
            </a:extLst>
          </p:cNvPr>
          <p:cNvSpPr txBox="1"/>
          <p:nvPr/>
        </p:nvSpPr>
        <p:spPr>
          <a:xfrm>
            <a:off x="131989" y="3839936"/>
            <a:ext cx="34507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800" err="1"/>
              <a:t>Let</a:t>
            </a:r>
            <a:r>
              <a:rPr lang="it-IT" sz="1800"/>
              <a:t> </a:t>
            </a:r>
            <a:r>
              <a:rPr lang="it-IT" sz="1800" b="1" err="1"/>
              <a:t>t∈N</a:t>
            </a:r>
            <a:r>
              <a:rPr lang="it-IT" sz="1800"/>
              <a:t> - </a:t>
            </a:r>
            <a:r>
              <a:rPr lang="it-IT" sz="1800">
                <a:solidFill>
                  <a:schemeClr val="accent6"/>
                </a:solidFill>
              </a:rPr>
              <a:t>#events </a:t>
            </a:r>
            <a:r>
              <a:rPr lang="it-IT" sz="1800" err="1">
                <a:solidFill>
                  <a:schemeClr val="accent6"/>
                </a:solidFill>
              </a:rPr>
              <a:t>occurred</a:t>
            </a:r>
            <a:r>
              <a:rPr lang="it-IT" sz="1800">
                <a:solidFill>
                  <a:schemeClr val="accent6"/>
                </a:solidFill>
              </a:rPr>
              <a:t>​</a:t>
            </a:r>
          </a:p>
          <a:p>
            <a:pPr>
              <a:buChar char="•"/>
            </a:pPr>
            <a:r>
              <a:rPr lang="it-IT" sz="1800" b="1" err="1">
                <a:solidFill>
                  <a:srgbClr val="C00000"/>
                </a:solidFill>
              </a:rPr>
              <a:t>G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 baseline="-25000">
                <a:solidFill>
                  <a:srgbClr val="C00000"/>
                </a:solidFill>
              </a:rPr>
              <a:t> </a:t>
            </a:r>
            <a:r>
              <a:rPr lang="it-IT" sz="1800" b="1">
                <a:solidFill>
                  <a:srgbClr val="C00000"/>
                </a:solidFill>
              </a:rPr>
              <a:t>= (</a:t>
            </a:r>
            <a:r>
              <a:rPr lang="it-IT" sz="1800" b="1" err="1">
                <a:solidFill>
                  <a:srgbClr val="C00000"/>
                </a:solidFill>
              </a:rPr>
              <a:t>V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, E</a:t>
            </a:r>
            <a:r>
              <a:rPr lang="it-IT" sz="1800" b="1" baseline="-25000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)</a:t>
            </a:r>
            <a:r>
              <a:rPr lang="it-IT" sz="1800"/>
              <a:t> </a:t>
            </a:r>
            <a:r>
              <a:rPr lang="it-IT" sz="1800" err="1"/>
              <a:t>graph</a:t>
            </a:r>
            <a:r>
              <a:rPr lang="it-IT" sz="1800"/>
              <a:t> after event </a:t>
            </a:r>
            <a:r>
              <a:rPr lang="it-IT" sz="1800" b="1"/>
              <a:t>t</a:t>
            </a:r>
          </a:p>
          <a:p>
            <a:endParaRPr lang="it-IT" sz="1800"/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07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</a:t>
            </a:r>
            <a:r>
              <a:rPr lang="en-US" sz="1600" b="1"/>
              <a:t> p</a:t>
            </a:r>
          </a:p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(1-p)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pic>
        <p:nvPicPr>
          <p:cNvPr id="8" name="Immagine 11" descr="Immagine che contiene gara di atletica&#10;&#10;Descrizione generata automaticamente">
            <a:extLst>
              <a:ext uri="{FF2B5EF4-FFF2-40B4-BE49-F238E27FC236}">
                <a16:creationId xmlns:a16="http://schemas.microsoft.com/office/drawing/2014/main" id="{E851BCB8-7907-C187-78C7-717967B33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58" y="3226685"/>
            <a:ext cx="1571625" cy="1438276"/>
          </a:xfrm>
          <a:prstGeom prst="rect">
            <a:avLst/>
          </a:prstGeom>
        </p:spPr>
      </p:pic>
      <p:pic>
        <p:nvPicPr>
          <p:cNvPr id="12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A7702BC4-5AAB-2529-BB1C-032F78059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72" y="1153638"/>
            <a:ext cx="1427389" cy="1665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05B86C8-6E15-7FCB-6442-B8EAD4DBA0A8}"/>
              </a:ext>
            </a:extLst>
          </p:cNvPr>
          <p:cNvCxnSpPr>
            <a:cxnSpLocks/>
          </p:cNvCxnSpPr>
          <p:nvPr/>
        </p:nvCxnSpPr>
        <p:spPr>
          <a:xfrm flipV="1">
            <a:off x="7194494" y="2052388"/>
            <a:ext cx="342901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015020-1336-D191-A12F-1AC690E6E8EE}"/>
              </a:ext>
            </a:extLst>
          </p:cNvPr>
          <p:cNvSpPr txBox="1"/>
          <p:nvPr/>
        </p:nvSpPr>
        <p:spPr>
          <a:xfrm>
            <a:off x="131989" y="3839936"/>
            <a:ext cx="34507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800" err="1"/>
              <a:t>Let</a:t>
            </a:r>
            <a:r>
              <a:rPr lang="it-IT" sz="1800"/>
              <a:t> </a:t>
            </a:r>
            <a:r>
              <a:rPr lang="it-IT" sz="1800" b="1" err="1"/>
              <a:t>t∈N</a:t>
            </a:r>
            <a:r>
              <a:rPr lang="it-IT" sz="1800"/>
              <a:t> - </a:t>
            </a:r>
            <a:r>
              <a:rPr lang="it-IT" sz="1800">
                <a:solidFill>
                  <a:schemeClr val="accent6"/>
                </a:solidFill>
              </a:rPr>
              <a:t>#events </a:t>
            </a:r>
            <a:r>
              <a:rPr lang="it-IT" sz="1800" err="1">
                <a:solidFill>
                  <a:schemeClr val="accent6"/>
                </a:solidFill>
              </a:rPr>
              <a:t>occurred</a:t>
            </a:r>
            <a:r>
              <a:rPr lang="it-IT" sz="1800">
                <a:solidFill>
                  <a:schemeClr val="accent6"/>
                </a:solidFill>
              </a:rPr>
              <a:t>​</a:t>
            </a:r>
          </a:p>
          <a:p>
            <a:pPr>
              <a:buFont typeface="Arial"/>
              <a:buChar char="•"/>
            </a:pPr>
            <a:r>
              <a:rPr lang="it-IT" sz="1800" b="1" err="1">
                <a:solidFill>
                  <a:srgbClr val="C00000"/>
                </a:solidFill>
              </a:rPr>
              <a:t>G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 baseline="-25000">
                <a:solidFill>
                  <a:srgbClr val="C00000"/>
                </a:solidFill>
              </a:rPr>
              <a:t> </a:t>
            </a:r>
            <a:r>
              <a:rPr lang="it-IT" sz="1800" b="1">
                <a:solidFill>
                  <a:srgbClr val="C00000"/>
                </a:solidFill>
              </a:rPr>
              <a:t>= (</a:t>
            </a:r>
            <a:r>
              <a:rPr lang="it-IT" sz="1800" b="1" err="1">
                <a:solidFill>
                  <a:srgbClr val="C00000"/>
                </a:solidFill>
              </a:rPr>
              <a:t>V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, E</a:t>
            </a:r>
            <a:r>
              <a:rPr lang="it-IT" sz="1800" b="1" baseline="-25000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)</a:t>
            </a:r>
            <a:r>
              <a:rPr lang="it-IT" sz="1800"/>
              <a:t> </a:t>
            </a:r>
            <a:r>
              <a:rPr lang="it-IT" sz="1800" err="1"/>
              <a:t>graph</a:t>
            </a:r>
            <a:r>
              <a:rPr lang="it-IT" sz="1800"/>
              <a:t> after event </a:t>
            </a:r>
            <a:r>
              <a:rPr lang="it-IT" sz="1800" b="1"/>
              <a:t>t</a:t>
            </a:r>
            <a:endParaRPr lang="en-US"/>
          </a:p>
          <a:p>
            <a:endParaRPr lang="it-IT" sz="180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4CEC1E5-35D3-2036-0B77-F480C621F605}"/>
              </a:ext>
            </a:extLst>
          </p:cNvPr>
          <p:cNvSpPr txBox="1"/>
          <p:nvPr/>
        </p:nvSpPr>
        <p:spPr>
          <a:xfrm>
            <a:off x="3551863" y="195169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C00000"/>
                </a:solidFill>
              </a:rPr>
              <a:t>Gt</a:t>
            </a:r>
            <a:r>
              <a:rPr lang="it-IT" sz="1200" b="1">
                <a:solidFill>
                  <a:srgbClr val="C00000"/>
                </a:solidFill>
              </a:rPr>
              <a:t> = (</a:t>
            </a:r>
            <a:r>
              <a:rPr lang="it-IT" sz="1200" b="1" err="1">
                <a:solidFill>
                  <a:srgbClr val="C00000"/>
                </a:solidFill>
              </a:rPr>
              <a:t>Vt</a:t>
            </a:r>
            <a:r>
              <a:rPr lang="it-IT" sz="1200" b="1">
                <a:solidFill>
                  <a:srgbClr val="C00000"/>
                </a:solidFill>
              </a:rPr>
              <a:t>, Et)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24E0954-62A1-B6D1-AC59-30B883A3F7E2}"/>
              </a:ext>
            </a:extLst>
          </p:cNvPr>
          <p:cNvSpPr txBox="1"/>
          <p:nvPr/>
        </p:nvSpPr>
        <p:spPr>
          <a:xfrm>
            <a:off x="7736059" y="876731"/>
            <a:ext cx="16750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C00000"/>
                </a:solidFill>
              </a:rPr>
              <a:t>G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 = (V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, E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8943A3D-2351-1B1C-BE2F-78221ECCF09B}"/>
              </a:ext>
            </a:extLst>
          </p:cNvPr>
          <p:cNvSpPr txBox="1"/>
          <p:nvPr/>
        </p:nvSpPr>
        <p:spPr>
          <a:xfrm>
            <a:off x="5797041" y="2917802"/>
            <a:ext cx="16750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C00000"/>
                </a:solidFill>
              </a:rPr>
              <a:t>G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 = (V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, E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3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p</a:t>
            </a:r>
          </a:p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(1-p)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pic>
        <p:nvPicPr>
          <p:cNvPr id="8" name="Immagine 11" descr="Immagine che contiene gara di atletica&#10;&#10;Descrizione generata automaticamente">
            <a:extLst>
              <a:ext uri="{FF2B5EF4-FFF2-40B4-BE49-F238E27FC236}">
                <a16:creationId xmlns:a16="http://schemas.microsoft.com/office/drawing/2014/main" id="{E851BCB8-7907-C187-78C7-717967B33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58" y="3226685"/>
            <a:ext cx="1571625" cy="1438276"/>
          </a:xfrm>
          <a:prstGeom prst="rect">
            <a:avLst/>
          </a:prstGeom>
        </p:spPr>
      </p:pic>
      <p:pic>
        <p:nvPicPr>
          <p:cNvPr id="12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A7702BC4-5AAB-2529-BB1C-032F78059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72" y="1153638"/>
            <a:ext cx="1427389" cy="1665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05B86C8-6E15-7FCB-6442-B8EAD4DBA0A8}"/>
              </a:ext>
            </a:extLst>
          </p:cNvPr>
          <p:cNvCxnSpPr>
            <a:cxnSpLocks/>
          </p:cNvCxnSpPr>
          <p:nvPr/>
        </p:nvCxnSpPr>
        <p:spPr>
          <a:xfrm flipV="1">
            <a:off x="7194494" y="2052388"/>
            <a:ext cx="342901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015020-1336-D191-A12F-1AC690E6E8EE}"/>
              </a:ext>
            </a:extLst>
          </p:cNvPr>
          <p:cNvSpPr txBox="1"/>
          <p:nvPr/>
        </p:nvSpPr>
        <p:spPr>
          <a:xfrm>
            <a:off x="131989" y="3839936"/>
            <a:ext cx="34507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800" err="1"/>
              <a:t>Let</a:t>
            </a:r>
            <a:r>
              <a:rPr lang="it-IT" sz="1800"/>
              <a:t> </a:t>
            </a:r>
            <a:r>
              <a:rPr lang="it-IT" sz="1800" b="1" err="1"/>
              <a:t>t∈N</a:t>
            </a:r>
            <a:r>
              <a:rPr lang="it-IT" sz="1800"/>
              <a:t> - </a:t>
            </a:r>
            <a:r>
              <a:rPr lang="it-IT" sz="1800">
                <a:solidFill>
                  <a:schemeClr val="accent6"/>
                </a:solidFill>
              </a:rPr>
              <a:t>#events </a:t>
            </a:r>
            <a:r>
              <a:rPr lang="it-IT" sz="1800" err="1">
                <a:solidFill>
                  <a:schemeClr val="accent6"/>
                </a:solidFill>
              </a:rPr>
              <a:t>occurred</a:t>
            </a:r>
            <a:r>
              <a:rPr lang="it-IT" sz="1800">
                <a:solidFill>
                  <a:schemeClr val="accent6"/>
                </a:solidFill>
              </a:rPr>
              <a:t>​</a:t>
            </a:r>
          </a:p>
          <a:p>
            <a:pPr>
              <a:buChar char="•"/>
            </a:pPr>
            <a:r>
              <a:rPr lang="it-IT" sz="1800" b="1" err="1">
                <a:solidFill>
                  <a:srgbClr val="C00000"/>
                </a:solidFill>
              </a:rPr>
              <a:t>G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 = (</a:t>
            </a:r>
            <a:r>
              <a:rPr lang="it-IT" sz="1800" b="1" err="1">
                <a:solidFill>
                  <a:srgbClr val="C00000"/>
                </a:solidFill>
              </a:rPr>
              <a:t>V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, E</a:t>
            </a:r>
            <a:r>
              <a:rPr lang="it-IT" sz="1800" b="1" baseline="-25000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)</a:t>
            </a:r>
            <a:r>
              <a:rPr lang="it-IT" sz="1800"/>
              <a:t> </a:t>
            </a:r>
            <a:r>
              <a:rPr lang="it-IT" sz="1800" err="1"/>
              <a:t>graph</a:t>
            </a:r>
            <a:r>
              <a:rPr lang="it-IT" sz="1800"/>
              <a:t> after event </a:t>
            </a:r>
            <a:r>
              <a:rPr lang="it-IT" sz="1800" b="1"/>
              <a:t>t</a:t>
            </a:r>
          </a:p>
          <a:p>
            <a:endParaRPr lang="it-IT" sz="180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4CEC1E5-35D3-2036-0B77-F480C621F605}"/>
              </a:ext>
            </a:extLst>
          </p:cNvPr>
          <p:cNvSpPr txBox="1"/>
          <p:nvPr/>
        </p:nvSpPr>
        <p:spPr>
          <a:xfrm>
            <a:off x="3551863" y="195169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C00000"/>
                </a:solidFill>
              </a:rPr>
              <a:t>Gt</a:t>
            </a:r>
            <a:r>
              <a:rPr lang="it-IT" sz="1200" b="1">
                <a:solidFill>
                  <a:srgbClr val="C00000"/>
                </a:solidFill>
              </a:rPr>
              <a:t> = (</a:t>
            </a:r>
            <a:r>
              <a:rPr lang="it-IT" sz="1200" b="1" err="1">
                <a:solidFill>
                  <a:srgbClr val="C00000"/>
                </a:solidFill>
              </a:rPr>
              <a:t>Vt</a:t>
            </a:r>
            <a:r>
              <a:rPr lang="it-IT" sz="1200" b="1">
                <a:solidFill>
                  <a:srgbClr val="C00000"/>
                </a:solidFill>
              </a:rPr>
              <a:t>, Et)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24E0954-62A1-B6D1-AC59-30B883A3F7E2}"/>
              </a:ext>
            </a:extLst>
          </p:cNvPr>
          <p:cNvSpPr txBox="1"/>
          <p:nvPr/>
        </p:nvSpPr>
        <p:spPr>
          <a:xfrm>
            <a:off x="7736059" y="876731"/>
            <a:ext cx="16750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C00000"/>
                </a:solidFill>
              </a:rPr>
              <a:t>G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 = (V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, E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8943A3D-2351-1B1C-BE2F-78221ECCF09B}"/>
              </a:ext>
            </a:extLst>
          </p:cNvPr>
          <p:cNvSpPr txBox="1"/>
          <p:nvPr/>
        </p:nvSpPr>
        <p:spPr>
          <a:xfrm>
            <a:off x="5797041" y="2917802"/>
            <a:ext cx="16750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C00000"/>
                </a:solidFill>
              </a:rPr>
              <a:t>G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 = (V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, E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915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p</a:t>
            </a:r>
          </a:p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</a:t>
            </a:r>
            <a:r>
              <a:rPr lang="en-US" sz="1600" b="1"/>
              <a:t>(1-p)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pic>
        <p:nvPicPr>
          <p:cNvPr id="8" name="Immagine 11" descr="Immagine che contiene gara di atletica&#10;&#10;Descrizione generata automaticamente">
            <a:extLst>
              <a:ext uri="{FF2B5EF4-FFF2-40B4-BE49-F238E27FC236}">
                <a16:creationId xmlns:a16="http://schemas.microsoft.com/office/drawing/2014/main" id="{E851BCB8-7907-C187-78C7-717967B33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58" y="3226685"/>
            <a:ext cx="1571625" cy="1438276"/>
          </a:xfrm>
          <a:prstGeom prst="rect">
            <a:avLst/>
          </a:prstGeom>
        </p:spPr>
      </p:pic>
      <p:pic>
        <p:nvPicPr>
          <p:cNvPr id="12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A7702BC4-5AAB-2529-BB1C-032F78059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72" y="1153638"/>
            <a:ext cx="1427389" cy="1665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05B86C8-6E15-7FCB-6442-B8EAD4DBA0A8}"/>
              </a:ext>
            </a:extLst>
          </p:cNvPr>
          <p:cNvCxnSpPr>
            <a:cxnSpLocks/>
          </p:cNvCxnSpPr>
          <p:nvPr/>
        </p:nvCxnSpPr>
        <p:spPr>
          <a:xfrm flipV="1">
            <a:off x="7194494" y="2052388"/>
            <a:ext cx="342901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015020-1336-D191-A12F-1AC690E6E8EE}"/>
              </a:ext>
            </a:extLst>
          </p:cNvPr>
          <p:cNvSpPr txBox="1"/>
          <p:nvPr/>
        </p:nvSpPr>
        <p:spPr>
          <a:xfrm>
            <a:off x="131989" y="3839936"/>
            <a:ext cx="34507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800" err="1"/>
              <a:t>Let</a:t>
            </a:r>
            <a:r>
              <a:rPr lang="it-IT" sz="1800"/>
              <a:t> </a:t>
            </a:r>
            <a:r>
              <a:rPr lang="it-IT" sz="1800" b="1" err="1"/>
              <a:t>t∈N</a:t>
            </a:r>
            <a:r>
              <a:rPr lang="it-IT" sz="1800"/>
              <a:t> - </a:t>
            </a:r>
            <a:r>
              <a:rPr lang="it-IT" sz="1800">
                <a:solidFill>
                  <a:schemeClr val="accent6"/>
                </a:solidFill>
              </a:rPr>
              <a:t>#events </a:t>
            </a:r>
            <a:r>
              <a:rPr lang="it-IT" sz="1800" err="1">
                <a:solidFill>
                  <a:schemeClr val="accent6"/>
                </a:solidFill>
              </a:rPr>
              <a:t>occurred</a:t>
            </a:r>
            <a:r>
              <a:rPr lang="it-IT" sz="1800">
                <a:solidFill>
                  <a:schemeClr val="accent6"/>
                </a:solidFill>
              </a:rPr>
              <a:t>​</a:t>
            </a:r>
          </a:p>
          <a:p>
            <a:pPr>
              <a:buChar char="•"/>
            </a:pPr>
            <a:r>
              <a:rPr lang="it-IT" sz="1800" b="1" err="1">
                <a:solidFill>
                  <a:srgbClr val="C00000"/>
                </a:solidFill>
              </a:rPr>
              <a:t>G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 = (</a:t>
            </a:r>
            <a:r>
              <a:rPr lang="it-IT" sz="1800" b="1" err="1">
                <a:solidFill>
                  <a:srgbClr val="C00000"/>
                </a:solidFill>
              </a:rPr>
              <a:t>V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, E</a:t>
            </a:r>
            <a:r>
              <a:rPr lang="it-IT" sz="1800" b="1" baseline="-25000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)</a:t>
            </a:r>
            <a:r>
              <a:rPr lang="it-IT" sz="1800"/>
              <a:t> </a:t>
            </a:r>
            <a:r>
              <a:rPr lang="it-IT" sz="1800" err="1"/>
              <a:t>graph</a:t>
            </a:r>
            <a:r>
              <a:rPr lang="it-IT" sz="1800"/>
              <a:t> after event </a:t>
            </a:r>
            <a:r>
              <a:rPr lang="it-IT" sz="1800" b="1"/>
              <a:t>t</a:t>
            </a:r>
          </a:p>
          <a:p>
            <a:endParaRPr lang="it-IT" sz="180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4CEC1E5-35D3-2036-0B77-F480C621F605}"/>
              </a:ext>
            </a:extLst>
          </p:cNvPr>
          <p:cNvSpPr txBox="1"/>
          <p:nvPr/>
        </p:nvSpPr>
        <p:spPr>
          <a:xfrm>
            <a:off x="3551863" y="195169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C00000"/>
                </a:solidFill>
              </a:rPr>
              <a:t>Gt</a:t>
            </a:r>
            <a:r>
              <a:rPr lang="it-IT" sz="1200" b="1">
                <a:solidFill>
                  <a:srgbClr val="C00000"/>
                </a:solidFill>
              </a:rPr>
              <a:t> = (</a:t>
            </a:r>
            <a:r>
              <a:rPr lang="it-IT" sz="1200" b="1" err="1">
                <a:solidFill>
                  <a:srgbClr val="C00000"/>
                </a:solidFill>
              </a:rPr>
              <a:t>Vt</a:t>
            </a:r>
            <a:r>
              <a:rPr lang="it-IT" sz="1200" b="1">
                <a:solidFill>
                  <a:srgbClr val="C00000"/>
                </a:solidFill>
              </a:rPr>
              <a:t>, Et)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24E0954-62A1-B6D1-AC59-30B883A3F7E2}"/>
              </a:ext>
            </a:extLst>
          </p:cNvPr>
          <p:cNvSpPr txBox="1"/>
          <p:nvPr/>
        </p:nvSpPr>
        <p:spPr>
          <a:xfrm>
            <a:off x="7736059" y="876731"/>
            <a:ext cx="16750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C00000"/>
                </a:solidFill>
              </a:rPr>
              <a:t>G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 = (V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, E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8943A3D-2351-1B1C-BE2F-78221ECCF09B}"/>
              </a:ext>
            </a:extLst>
          </p:cNvPr>
          <p:cNvSpPr txBox="1"/>
          <p:nvPr/>
        </p:nvSpPr>
        <p:spPr>
          <a:xfrm>
            <a:off x="5797041" y="2917802"/>
            <a:ext cx="16750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C00000"/>
                </a:solidFill>
              </a:rPr>
              <a:t>G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 = (V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, E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0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52790" y="883366"/>
            <a:ext cx="41176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evolves over time.</a:t>
            </a:r>
            <a:endParaRPr lang="it-IT" sz="1600"/>
          </a:p>
          <a:p>
            <a:endParaRPr lang="en-US" sz="1600">
              <a:latin typeface="Exo 2"/>
            </a:endParaRPr>
          </a:p>
          <a:p>
            <a:r>
              <a:rPr lang="en-US" sz="1600">
                <a:latin typeface="Exo 2"/>
              </a:rPr>
              <a:t>Two kinds of event:</a:t>
            </a:r>
            <a:endParaRPr lang="en-US" sz="1600"/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Node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 b="1"/>
              <a:t>+ </a:t>
            </a: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p</a:t>
            </a:r>
          </a:p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0065FF"/>
                </a:solidFill>
              </a:rPr>
              <a:t>Edge</a:t>
            </a:r>
            <a:r>
              <a:rPr lang="it-IT" sz="1600" b="1"/>
              <a:t> event</a:t>
            </a:r>
            <a:r>
              <a:rPr lang="en-US" sz="1600"/>
              <a:t>, probability (1-p)</a:t>
            </a:r>
          </a:p>
        </p:txBody>
      </p:sp>
      <p:cxnSp>
        <p:nvCxnSpPr>
          <p:cNvPr id="2" name="Google Shape;207;p37">
            <a:extLst>
              <a:ext uri="{FF2B5EF4-FFF2-40B4-BE49-F238E27FC236}">
                <a16:creationId xmlns:a16="http://schemas.microsoft.com/office/drawing/2014/main" id="{9251113B-3B83-4066-A880-1226A3084EDD}"/>
              </a:ext>
            </a:extLst>
          </p:cNvPr>
          <p:cNvCxnSpPr/>
          <p:nvPr/>
        </p:nvCxnSpPr>
        <p:spPr>
          <a:xfrm>
            <a:off x="4572574" y="61711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282" y="4848783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magine 6" descr="Immagine che contiene lampada&#10;&#10;Descrizione generata automaticamente">
            <a:extLst>
              <a:ext uri="{FF2B5EF4-FFF2-40B4-BE49-F238E27FC236}">
                <a16:creationId xmlns:a16="http://schemas.microsoft.com/office/drawing/2014/main" id="{F03CFFBA-959E-98A2-AE16-319CBF1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07" y="2252414"/>
            <a:ext cx="1451883" cy="1522640"/>
          </a:xfrm>
          <a:prstGeom prst="rect">
            <a:avLst/>
          </a:prstGeom>
        </p:spPr>
      </p:pic>
      <p:pic>
        <p:nvPicPr>
          <p:cNvPr id="7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D86AD753-E6FF-EF50-347A-2357D3195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65" y="1203985"/>
            <a:ext cx="1337582" cy="1666875"/>
          </a:xfrm>
          <a:prstGeom prst="rect">
            <a:avLst/>
          </a:prstGeom>
        </p:spPr>
      </p:pic>
      <p:pic>
        <p:nvPicPr>
          <p:cNvPr id="8" name="Immagine 11" descr="Immagine che contiene gara di atletica&#10;&#10;Descrizione generata automaticamente">
            <a:extLst>
              <a:ext uri="{FF2B5EF4-FFF2-40B4-BE49-F238E27FC236}">
                <a16:creationId xmlns:a16="http://schemas.microsoft.com/office/drawing/2014/main" id="{E851BCB8-7907-C187-78C7-717967B33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258" y="3226685"/>
            <a:ext cx="1571625" cy="1438276"/>
          </a:xfrm>
          <a:prstGeom prst="rect">
            <a:avLst/>
          </a:prstGeom>
        </p:spPr>
      </p:pic>
      <p:pic>
        <p:nvPicPr>
          <p:cNvPr id="12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A7702BC4-5AAB-2529-BB1C-032F78059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572" y="1153638"/>
            <a:ext cx="1427389" cy="1665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3C8D2B9-4064-EC1B-A0A2-D1668B6C7A69}"/>
              </a:ext>
            </a:extLst>
          </p:cNvPr>
          <p:cNvCxnSpPr/>
          <p:nvPr/>
        </p:nvCxnSpPr>
        <p:spPr>
          <a:xfrm flipV="1">
            <a:off x="4956119" y="2011568"/>
            <a:ext cx="683079" cy="47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7F7BDA81-4EC1-EAE1-9367-9354BDD0B599}"/>
              </a:ext>
            </a:extLst>
          </p:cNvPr>
          <p:cNvCxnSpPr>
            <a:cxnSpLocks/>
          </p:cNvCxnSpPr>
          <p:nvPr/>
        </p:nvCxnSpPr>
        <p:spPr>
          <a:xfrm>
            <a:off x="4956119" y="3437594"/>
            <a:ext cx="737508" cy="46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05B86C8-6E15-7FCB-6442-B8EAD4DBA0A8}"/>
              </a:ext>
            </a:extLst>
          </p:cNvPr>
          <p:cNvCxnSpPr>
            <a:cxnSpLocks/>
          </p:cNvCxnSpPr>
          <p:nvPr/>
        </p:nvCxnSpPr>
        <p:spPr>
          <a:xfrm flipV="1">
            <a:off x="7194494" y="2052388"/>
            <a:ext cx="342901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82E218C-D9EE-EB24-AA94-913608AB0ED6}"/>
              </a:ext>
            </a:extLst>
          </p:cNvPr>
          <p:cNvSpPr txBox="1"/>
          <p:nvPr/>
        </p:nvSpPr>
        <p:spPr>
          <a:xfrm>
            <a:off x="6300506" y="211498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600" b="1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015020-1336-D191-A12F-1AC690E6E8EE}"/>
              </a:ext>
            </a:extLst>
          </p:cNvPr>
          <p:cNvSpPr txBox="1"/>
          <p:nvPr/>
        </p:nvSpPr>
        <p:spPr>
          <a:xfrm>
            <a:off x="131989" y="3839936"/>
            <a:ext cx="34507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800" err="1"/>
              <a:t>Let</a:t>
            </a:r>
            <a:r>
              <a:rPr lang="it-IT" sz="1800"/>
              <a:t> </a:t>
            </a:r>
            <a:r>
              <a:rPr lang="it-IT" sz="1800" b="1" err="1"/>
              <a:t>t∈N</a:t>
            </a:r>
            <a:r>
              <a:rPr lang="it-IT" sz="1800"/>
              <a:t> - </a:t>
            </a:r>
            <a:r>
              <a:rPr lang="it-IT" sz="1800">
                <a:solidFill>
                  <a:schemeClr val="accent6"/>
                </a:solidFill>
              </a:rPr>
              <a:t>#events </a:t>
            </a:r>
            <a:r>
              <a:rPr lang="it-IT" sz="1800" err="1">
                <a:solidFill>
                  <a:schemeClr val="accent6"/>
                </a:solidFill>
              </a:rPr>
              <a:t>occurred</a:t>
            </a:r>
            <a:r>
              <a:rPr lang="it-IT" sz="1800">
                <a:solidFill>
                  <a:schemeClr val="accent6"/>
                </a:solidFill>
              </a:rPr>
              <a:t>​</a:t>
            </a:r>
          </a:p>
          <a:p>
            <a:pPr>
              <a:buChar char="•"/>
            </a:pPr>
            <a:r>
              <a:rPr lang="it-IT" sz="1800" b="1" err="1">
                <a:solidFill>
                  <a:srgbClr val="C00000"/>
                </a:solidFill>
              </a:rPr>
              <a:t>G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 = (</a:t>
            </a:r>
            <a:r>
              <a:rPr lang="it-IT" sz="1800" b="1" err="1">
                <a:solidFill>
                  <a:srgbClr val="C00000"/>
                </a:solidFill>
              </a:rPr>
              <a:t>V</a:t>
            </a:r>
            <a:r>
              <a:rPr lang="it-IT" sz="1800" b="1" baseline="-25000" err="1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, E</a:t>
            </a:r>
            <a:r>
              <a:rPr lang="it-IT" sz="1800" b="1" baseline="-25000">
                <a:solidFill>
                  <a:srgbClr val="C00000"/>
                </a:solidFill>
              </a:rPr>
              <a:t>t</a:t>
            </a:r>
            <a:r>
              <a:rPr lang="it-IT" sz="1800" b="1">
                <a:solidFill>
                  <a:srgbClr val="C00000"/>
                </a:solidFill>
              </a:rPr>
              <a:t>)</a:t>
            </a:r>
            <a:r>
              <a:rPr lang="it-IT" sz="1800"/>
              <a:t> </a:t>
            </a:r>
            <a:r>
              <a:rPr lang="it-IT" sz="1800" err="1"/>
              <a:t>graph</a:t>
            </a:r>
            <a:r>
              <a:rPr lang="it-IT" sz="1800"/>
              <a:t> after event </a:t>
            </a:r>
            <a:r>
              <a:rPr lang="it-IT" sz="1800" b="1"/>
              <a:t>t</a:t>
            </a:r>
          </a:p>
          <a:p>
            <a:endParaRPr lang="it-IT" sz="180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4CEC1E5-35D3-2036-0B77-F480C621F605}"/>
              </a:ext>
            </a:extLst>
          </p:cNvPr>
          <p:cNvSpPr txBox="1"/>
          <p:nvPr/>
        </p:nvSpPr>
        <p:spPr>
          <a:xfrm>
            <a:off x="3551863" y="195169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C00000"/>
                </a:solidFill>
              </a:rPr>
              <a:t>Gt</a:t>
            </a:r>
            <a:r>
              <a:rPr lang="it-IT" sz="1200" b="1">
                <a:solidFill>
                  <a:srgbClr val="C00000"/>
                </a:solidFill>
              </a:rPr>
              <a:t> = (</a:t>
            </a:r>
            <a:r>
              <a:rPr lang="it-IT" sz="1200" b="1" err="1">
                <a:solidFill>
                  <a:srgbClr val="C00000"/>
                </a:solidFill>
              </a:rPr>
              <a:t>Vt</a:t>
            </a:r>
            <a:r>
              <a:rPr lang="it-IT" sz="1200" b="1">
                <a:solidFill>
                  <a:srgbClr val="C00000"/>
                </a:solidFill>
              </a:rPr>
              <a:t>, Et)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24E0954-62A1-B6D1-AC59-30B883A3F7E2}"/>
              </a:ext>
            </a:extLst>
          </p:cNvPr>
          <p:cNvSpPr txBox="1"/>
          <p:nvPr/>
        </p:nvSpPr>
        <p:spPr>
          <a:xfrm>
            <a:off x="7736059" y="876731"/>
            <a:ext cx="16750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C00000"/>
                </a:solidFill>
              </a:rPr>
              <a:t>G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 = (V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, E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8943A3D-2351-1B1C-BE2F-78221ECCF09B}"/>
              </a:ext>
            </a:extLst>
          </p:cNvPr>
          <p:cNvSpPr txBox="1"/>
          <p:nvPr/>
        </p:nvSpPr>
        <p:spPr>
          <a:xfrm>
            <a:off x="5797041" y="2917802"/>
            <a:ext cx="16750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>
                <a:solidFill>
                  <a:srgbClr val="C00000"/>
                </a:solidFill>
              </a:rPr>
              <a:t>G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 = (V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, E</a:t>
            </a:r>
            <a:r>
              <a:rPr lang="it-IT" sz="1200" b="1" baseline="-25000">
                <a:solidFill>
                  <a:srgbClr val="C00000"/>
                </a:solidFill>
              </a:rPr>
              <a:t>t+1</a:t>
            </a:r>
            <a:r>
              <a:rPr lang="it-IT" sz="1200" b="1">
                <a:solidFill>
                  <a:srgbClr val="C00000"/>
                </a:solidFill>
              </a:rPr>
              <a:t>)</a:t>
            </a:r>
            <a:endParaRPr lang="it-IT" sz="1200">
              <a:solidFill>
                <a:srgbClr val="C00000"/>
              </a:solidFill>
            </a:endParaRPr>
          </a:p>
        </p:txBody>
      </p:sp>
      <p:sp>
        <p:nvSpPr>
          <p:cNvPr id="11" name="Google Shape;213;p38">
            <a:extLst>
              <a:ext uri="{FF2B5EF4-FFF2-40B4-BE49-F238E27FC236}">
                <a16:creationId xmlns:a16="http://schemas.microsoft.com/office/drawing/2014/main" id="{B075B747-00C4-342F-6290-818CEBBD88F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42122" y="48945"/>
            <a:ext cx="5853034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NETWORK EVOLUTION OVER TIME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47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030280" y="75839"/>
            <a:ext cx="7076717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POWERLAW AND SCALE-FREE NETWORKS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of </a:t>
            </a:r>
            <a:r>
              <a:rPr lang="en-US" sz="1600" b="1">
                <a:latin typeface="Exo 2"/>
              </a:rPr>
              <a:t>n</a:t>
            </a:r>
            <a:r>
              <a:rPr lang="en-US" sz="1600">
                <a:latin typeface="Exo 2"/>
              </a:rPr>
              <a:t> nodes</a:t>
            </a:r>
            <a:endParaRPr lang="it-IT"/>
          </a:p>
        </p:txBody>
      </p:sp>
      <p:pic>
        <p:nvPicPr>
          <p:cNvPr id="8" name="Immagine 11">
            <a:extLst>
              <a:ext uri="{FF2B5EF4-FFF2-40B4-BE49-F238E27FC236}">
                <a16:creationId xmlns:a16="http://schemas.microsoft.com/office/drawing/2014/main" id="{28B01097-BBDD-314C-3D7F-BCB25B51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57" y="766508"/>
            <a:ext cx="1913165" cy="1787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92F63C-2629-3D85-5A8E-612BDC5C1FF4}"/>
              </a:ext>
            </a:extLst>
          </p:cNvPr>
          <p:cNvSpPr txBox="1"/>
          <p:nvPr/>
        </p:nvSpPr>
        <p:spPr>
          <a:xfrm>
            <a:off x="5003347" y="76472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661409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of </a:t>
            </a:r>
            <a:r>
              <a:rPr lang="en-US" sz="1600" b="1">
                <a:latin typeface="Exo 2"/>
              </a:rPr>
              <a:t>n</a:t>
            </a:r>
            <a:r>
              <a:rPr lang="en-US" sz="1600">
                <a:latin typeface="Exo 2"/>
              </a:rPr>
              <a:t> nodes</a:t>
            </a:r>
            <a:endParaRPr lang="it-IT"/>
          </a:p>
        </p:txBody>
      </p:sp>
      <p:pic>
        <p:nvPicPr>
          <p:cNvPr id="8" name="Immagine 11">
            <a:extLst>
              <a:ext uri="{FF2B5EF4-FFF2-40B4-BE49-F238E27FC236}">
                <a16:creationId xmlns:a16="http://schemas.microsoft.com/office/drawing/2014/main" id="{28B01097-BBDD-314C-3D7F-BCB25B51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328" y="759704"/>
            <a:ext cx="1913165" cy="1787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92F63C-2629-3D85-5A8E-612BDC5C1FF4}"/>
              </a:ext>
            </a:extLst>
          </p:cNvPr>
          <p:cNvSpPr txBox="1"/>
          <p:nvPr/>
        </p:nvSpPr>
        <p:spPr>
          <a:xfrm>
            <a:off x="4948918" y="75791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  <p:pic>
        <p:nvPicPr>
          <p:cNvPr id="5" name="Immagine 19">
            <a:extLst>
              <a:ext uri="{FF2B5EF4-FFF2-40B4-BE49-F238E27FC236}">
                <a16:creationId xmlns:a16="http://schemas.microsoft.com/office/drawing/2014/main" id="{DA71679B-8919-8528-017E-50872C513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85" y="757104"/>
            <a:ext cx="2103664" cy="18059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A9D8CA-ECB7-0C55-36AC-04D98944EE5C}"/>
              </a:ext>
            </a:extLst>
          </p:cNvPr>
          <p:cNvSpPr txBox="1"/>
          <p:nvPr/>
        </p:nvSpPr>
        <p:spPr>
          <a:xfrm>
            <a:off x="6915150" y="696686"/>
            <a:ext cx="14437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0065FF"/>
                </a:solidFill>
              </a:rPr>
              <a:t>M</a:t>
            </a:r>
            <a:r>
              <a:rPr lang="it-IT" sz="1200" b="1" baseline="-25000" err="1">
                <a:solidFill>
                  <a:srgbClr val="0065FF"/>
                </a:solidFill>
              </a:rPr>
              <a:t>k</a:t>
            </a:r>
            <a:endParaRPr lang="it-IT" sz="1200" baseline="-250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5894CA-53E4-A4F7-6AB3-501952CF2CAF}"/>
              </a:ext>
            </a:extLst>
          </p:cNvPr>
          <p:cNvSpPr txBox="1"/>
          <p:nvPr/>
        </p:nvSpPr>
        <p:spPr>
          <a:xfrm>
            <a:off x="8840560" y="2295526"/>
            <a:ext cx="198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  <p:sp>
        <p:nvSpPr>
          <p:cNvPr id="7" name="Google Shape;213;p38">
            <a:extLst>
              <a:ext uri="{FF2B5EF4-FFF2-40B4-BE49-F238E27FC236}">
                <a16:creationId xmlns:a16="http://schemas.microsoft.com/office/drawing/2014/main" id="{ADAD4334-6FAA-F3C9-E21F-3C505A93D2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30280" y="75839"/>
            <a:ext cx="7076717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POWERLAW AND SCALE-FREE NETWORKS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7322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of </a:t>
            </a:r>
            <a:r>
              <a:rPr lang="en-US" sz="1600" b="1">
                <a:latin typeface="Exo 2"/>
              </a:rPr>
              <a:t>n</a:t>
            </a:r>
            <a:r>
              <a:rPr lang="en-US" sz="1600">
                <a:latin typeface="Exo 2"/>
              </a:rPr>
              <a:t> nodes</a:t>
            </a:r>
            <a:endParaRPr lang="it-IT"/>
          </a:p>
          <a:p>
            <a:r>
              <a:rPr lang="en-US" sz="1600">
                <a:latin typeface="Exo 2"/>
              </a:rPr>
              <a:t>.</a:t>
            </a:r>
            <a:endParaRPr lang="en-US"/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Exo 2"/>
              </a:rPr>
              <a:t>Degree Distribution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 M</a:t>
            </a:r>
            <a:r>
              <a:rPr lang="en-US" sz="1600" b="1" baseline="-25000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 = </a:t>
            </a:r>
            <a:r>
              <a:rPr lang="en-US" sz="1600" b="1" err="1">
                <a:solidFill>
                  <a:srgbClr val="0065FF"/>
                </a:solidFill>
                <a:latin typeface="Exo 2"/>
              </a:rPr>
              <a:t>n</a:t>
            </a:r>
            <a:r>
              <a:rPr lang="en-US" sz="1600" b="1" baseline="-25000" err="1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 baseline="-25000">
                <a:solidFill>
                  <a:srgbClr val="0065FF"/>
                </a:solidFill>
                <a:latin typeface="Exo 2"/>
              </a:rPr>
              <a:t> 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/n </a:t>
            </a:r>
            <a:r>
              <a:rPr lang="en-US" sz="1600" b="1">
                <a:solidFill>
                  <a:schemeClr val="tx1"/>
                </a:solidFill>
                <a:latin typeface="Exo 2"/>
              </a:rPr>
              <a:t>| </a:t>
            </a:r>
            <a:r>
              <a:rPr lang="en-US" sz="1600" b="1" err="1">
                <a:latin typeface="Exo 2"/>
              </a:rPr>
              <a:t>n</a:t>
            </a:r>
            <a:r>
              <a:rPr lang="en-US" sz="1600" b="1" baseline="-25000" err="1">
                <a:latin typeface="Exo 2"/>
              </a:rPr>
              <a:t>k</a:t>
            </a:r>
            <a:r>
              <a:rPr lang="en-US" sz="1600" b="1">
                <a:latin typeface="Exo 2"/>
              </a:rPr>
              <a:t> =</a:t>
            </a:r>
            <a:r>
              <a:rPr lang="en-US" sz="1600">
                <a:latin typeface="Exo 2"/>
              </a:rPr>
              <a:t> #nodes of </a:t>
            </a:r>
            <a:r>
              <a:rPr lang="en-US" sz="1600" b="1">
                <a:latin typeface="Exo 2"/>
              </a:rPr>
              <a:t>degree k</a:t>
            </a:r>
            <a:r>
              <a:rPr lang="en-US" sz="1600">
                <a:latin typeface="Exo 2"/>
              </a:rPr>
              <a:t> in G.</a:t>
            </a:r>
          </a:p>
        </p:txBody>
      </p: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122747" y="503928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magine 11">
            <a:extLst>
              <a:ext uri="{FF2B5EF4-FFF2-40B4-BE49-F238E27FC236}">
                <a16:creationId xmlns:a16="http://schemas.microsoft.com/office/drawing/2014/main" id="{28B01097-BBDD-314C-3D7F-BCB25B51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57" y="766508"/>
            <a:ext cx="1913165" cy="1787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92F63C-2629-3D85-5A8E-612BDC5C1FF4}"/>
              </a:ext>
            </a:extLst>
          </p:cNvPr>
          <p:cNvSpPr txBox="1"/>
          <p:nvPr/>
        </p:nvSpPr>
        <p:spPr>
          <a:xfrm>
            <a:off x="5003347" y="76472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  <p:pic>
        <p:nvPicPr>
          <p:cNvPr id="5" name="Immagine 19">
            <a:extLst>
              <a:ext uri="{FF2B5EF4-FFF2-40B4-BE49-F238E27FC236}">
                <a16:creationId xmlns:a16="http://schemas.microsoft.com/office/drawing/2014/main" id="{8452CCE7-BEA1-C4F0-71C1-B6E4818A2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85" y="757104"/>
            <a:ext cx="2103664" cy="18059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518175-46C1-C56F-CCB0-B48309721D60}"/>
              </a:ext>
            </a:extLst>
          </p:cNvPr>
          <p:cNvSpPr txBox="1"/>
          <p:nvPr/>
        </p:nvSpPr>
        <p:spPr>
          <a:xfrm>
            <a:off x="6915150" y="696686"/>
            <a:ext cx="14437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0065FF"/>
                </a:solidFill>
              </a:rPr>
              <a:t>M</a:t>
            </a:r>
            <a:r>
              <a:rPr lang="it-IT" sz="1200" b="1" baseline="-25000" err="1">
                <a:solidFill>
                  <a:srgbClr val="0065FF"/>
                </a:solidFill>
              </a:rPr>
              <a:t>k</a:t>
            </a:r>
            <a:endParaRPr lang="it-IT" sz="1200" baseline="-250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2D9B0F3-555B-71CC-B9D1-51EC0A3B2CB1}"/>
              </a:ext>
            </a:extLst>
          </p:cNvPr>
          <p:cNvSpPr txBox="1"/>
          <p:nvPr/>
        </p:nvSpPr>
        <p:spPr>
          <a:xfrm>
            <a:off x="8840560" y="2295526"/>
            <a:ext cx="198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  <p:sp>
        <p:nvSpPr>
          <p:cNvPr id="10" name="Google Shape;213;p38">
            <a:extLst>
              <a:ext uri="{FF2B5EF4-FFF2-40B4-BE49-F238E27FC236}">
                <a16:creationId xmlns:a16="http://schemas.microsoft.com/office/drawing/2014/main" id="{024A6E3C-CBFF-9E13-C2EB-3784026BF3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30280" y="75839"/>
            <a:ext cx="7076717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POWERLAW AND SCALE-FREE NETWORKS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877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of </a:t>
            </a:r>
            <a:r>
              <a:rPr lang="en-US" sz="1600" b="1">
                <a:latin typeface="Exo 2"/>
              </a:rPr>
              <a:t>n</a:t>
            </a:r>
            <a:r>
              <a:rPr lang="en-US" sz="1600">
                <a:latin typeface="Exo 2"/>
              </a:rPr>
              <a:t> nodes</a:t>
            </a:r>
            <a:endParaRPr lang="it-IT"/>
          </a:p>
          <a:p>
            <a:r>
              <a:rPr lang="en-US" sz="1600">
                <a:latin typeface="Exo 2"/>
              </a:rPr>
              <a:t>.</a:t>
            </a:r>
            <a:endParaRPr lang="en-US"/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Exo 2"/>
              </a:rPr>
              <a:t>Degree Distribution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 M</a:t>
            </a:r>
            <a:r>
              <a:rPr lang="en-US" sz="1600" b="1" baseline="-25000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 = </a:t>
            </a:r>
            <a:r>
              <a:rPr lang="en-US" sz="1600" b="1" err="1">
                <a:solidFill>
                  <a:srgbClr val="0065FF"/>
                </a:solidFill>
                <a:latin typeface="Exo 2"/>
              </a:rPr>
              <a:t>n</a:t>
            </a:r>
            <a:r>
              <a:rPr lang="en-US" sz="1600" b="1" baseline="-25000" err="1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 baseline="-25000">
                <a:solidFill>
                  <a:srgbClr val="0065FF"/>
                </a:solidFill>
                <a:latin typeface="Exo 2"/>
              </a:rPr>
              <a:t> 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/n </a:t>
            </a:r>
            <a:r>
              <a:rPr lang="en-US" sz="1600" b="1">
                <a:solidFill>
                  <a:schemeClr val="tx1"/>
                </a:solidFill>
                <a:latin typeface="Exo 2"/>
              </a:rPr>
              <a:t>| </a:t>
            </a:r>
            <a:r>
              <a:rPr lang="en-US" sz="1600" b="1" err="1">
                <a:latin typeface="Exo 2"/>
              </a:rPr>
              <a:t>n</a:t>
            </a:r>
            <a:r>
              <a:rPr lang="en-US" sz="1600" b="1" baseline="-25000" err="1">
                <a:latin typeface="Exo 2"/>
              </a:rPr>
              <a:t>k</a:t>
            </a:r>
            <a:r>
              <a:rPr lang="en-US" sz="1600" b="1">
                <a:latin typeface="Exo 2"/>
              </a:rPr>
              <a:t> =</a:t>
            </a:r>
            <a:r>
              <a:rPr lang="en-US" sz="1600">
                <a:latin typeface="Exo 2"/>
              </a:rPr>
              <a:t> #nodes of </a:t>
            </a:r>
            <a:r>
              <a:rPr lang="en-US" sz="1600" b="1">
                <a:latin typeface="Exo 2"/>
              </a:rPr>
              <a:t>degree k</a:t>
            </a:r>
            <a:r>
              <a:rPr lang="en-US" sz="1600">
                <a:latin typeface="Exo 2"/>
              </a:rPr>
              <a:t> in G.</a:t>
            </a:r>
          </a:p>
          <a:p>
            <a:endParaRPr lang="en-US" sz="1600">
              <a:latin typeface="Exo 2"/>
            </a:endParaRPr>
          </a:p>
          <a:p>
            <a:pPr marL="285750" indent="-285750">
              <a:buChar char="•"/>
            </a:pPr>
            <a:r>
              <a:rPr lang="en-US" sz="1600">
                <a:latin typeface="Exo 2"/>
              </a:rPr>
              <a:t>A </a:t>
            </a:r>
            <a:r>
              <a:rPr lang="en-US" sz="1600" b="1">
                <a:latin typeface="Exo 2"/>
              </a:rPr>
              <a:t>scale-free </a:t>
            </a:r>
            <a:r>
              <a:rPr lang="en-US" sz="1600">
                <a:latin typeface="Exo 2"/>
              </a:rPr>
              <a:t>network respects the</a:t>
            </a:r>
            <a:r>
              <a:rPr lang="en-US" sz="1600" b="1">
                <a:latin typeface="Exo 2"/>
              </a:rPr>
              <a:t> </a:t>
            </a:r>
            <a:r>
              <a:rPr lang="en-US" sz="1600" b="1" err="1">
                <a:solidFill>
                  <a:srgbClr val="FF5D00"/>
                </a:solidFill>
                <a:latin typeface="Exo 2"/>
              </a:rPr>
              <a:t>powerlaw</a:t>
            </a:r>
            <a:r>
              <a:rPr lang="en-US" sz="1600" b="1">
                <a:solidFill>
                  <a:srgbClr val="FF5D00"/>
                </a:solidFill>
                <a:latin typeface="Exo 2"/>
              </a:rPr>
              <a:t> </a:t>
            </a:r>
            <a:r>
              <a:rPr lang="en-US" sz="1600">
                <a:latin typeface="Exo 2"/>
              </a:rPr>
              <a:t>distribution </a:t>
            </a:r>
            <a:r>
              <a:rPr lang="en-US" sz="1600" b="1">
                <a:solidFill>
                  <a:srgbClr val="FF5D00"/>
                </a:solidFill>
              </a:rPr>
              <a:t>Mk ∼ Ck</a:t>
            </a:r>
            <a:r>
              <a:rPr lang="en-US" sz="1600" b="1" baseline="30000">
                <a:solidFill>
                  <a:srgbClr val="FF5D00"/>
                </a:solidFill>
              </a:rPr>
              <a:t>-λ</a:t>
            </a:r>
            <a:r>
              <a:rPr lang="en-US" sz="1600" b="1">
                <a:solidFill>
                  <a:schemeClr val="accent6"/>
                </a:solidFill>
              </a:rPr>
              <a:t> | </a:t>
            </a:r>
            <a:r>
              <a:rPr lang="en-US" sz="1600" b="1">
                <a:latin typeface="Exo 2"/>
              </a:rPr>
              <a:t>λ, </a:t>
            </a:r>
            <a:r>
              <a:rPr lang="en-US" sz="1600" b="1"/>
              <a:t>C</a:t>
            </a:r>
            <a:r>
              <a:rPr lang="en-US" sz="1600" b="1">
                <a:latin typeface="Exo 2"/>
              </a:rPr>
              <a:t> </a:t>
            </a:r>
            <a:r>
              <a:rPr lang="en-US" sz="1600">
                <a:latin typeface="Exo 2"/>
              </a:rPr>
              <a:t>&gt; 0.</a:t>
            </a:r>
          </a:p>
        </p:txBody>
      </p: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122747" y="503928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magine 11">
            <a:extLst>
              <a:ext uri="{FF2B5EF4-FFF2-40B4-BE49-F238E27FC236}">
                <a16:creationId xmlns:a16="http://schemas.microsoft.com/office/drawing/2014/main" id="{28B01097-BBDD-314C-3D7F-BCB25B51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57" y="766508"/>
            <a:ext cx="1913165" cy="1787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92F63C-2629-3D85-5A8E-612BDC5C1FF4}"/>
              </a:ext>
            </a:extLst>
          </p:cNvPr>
          <p:cNvSpPr txBox="1"/>
          <p:nvPr/>
        </p:nvSpPr>
        <p:spPr>
          <a:xfrm>
            <a:off x="5003347" y="76472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  <p:pic>
        <p:nvPicPr>
          <p:cNvPr id="5" name="Immagine 19">
            <a:extLst>
              <a:ext uri="{FF2B5EF4-FFF2-40B4-BE49-F238E27FC236}">
                <a16:creationId xmlns:a16="http://schemas.microsoft.com/office/drawing/2014/main" id="{4F6E1F8B-7EBD-66F7-FA3E-266F86AF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85" y="757104"/>
            <a:ext cx="2103664" cy="18059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727C25-2D47-C18E-A7DD-217396AB2678}"/>
              </a:ext>
            </a:extLst>
          </p:cNvPr>
          <p:cNvSpPr txBox="1"/>
          <p:nvPr/>
        </p:nvSpPr>
        <p:spPr>
          <a:xfrm>
            <a:off x="6915150" y="696686"/>
            <a:ext cx="14437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0065FF"/>
                </a:solidFill>
              </a:rPr>
              <a:t>M</a:t>
            </a:r>
            <a:r>
              <a:rPr lang="it-IT" sz="1200" b="1" baseline="-25000" err="1">
                <a:solidFill>
                  <a:srgbClr val="0065FF"/>
                </a:solidFill>
              </a:rPr>
              <a:t>k</a:t>
            </a:r>
            <a:endParaRPr lang="it-IT" sz="1200" baseline="-250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80A84C9-7083-8280-D200-F3681BA39F7C}"/>
              </a:ext>
            </a:extLst>
          </p:cNvPr>
          <p:cNvSpPr txBox="1"/>
          <p:nvPr/>
        </p:nvSpPr>
        <p:spPr>
          <a:xfrm>
            <a:off x="8840560" y="2295526"/>
            <a:ext cx="198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  <p:sp>
        <p:nvSpPr>
          <p:cNvPr id="10" name="Google Shape;213;p38">
            <a:extLst>
              <a:ext uri="{FF2B5EF4-FFF2-40B4-BE49-F238E27FC236}">
                <a16:creationId xmlns:a16="http://schemas.microsoft.com/office/drawing/2014/main" id="{5F726D57-2E5B-B871-C12C-78AB73CBF1F9}"/>
              </a:ext>
            </a:extLst>
          </p:cNvPr>
          <p:cNvSpPr txBox="1">
            <a:spLocks/>
          </p:cNvSpPr>
          <p:nvPr/>
        </p:nvSpPr>
        <p:spPr>
          <a:xfrm>
            <a:off x="1030280" y="75839"/>
            <a:ext cx="707671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AND SCALE-FREE NETWORKS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9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5768" y="157486"/>
            <a:ext cx="52143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0F4B50-388E-79EB-F054-BE63D9A18B26}"/>
              </a:ext>
            </a:extLst>
          </p:cNvPr>
          <p:cNvSpPr txBox="1"/>
          <p:nvPr/>
        </p:nvSpPr>
        <p:spPr>
          <a:xfrm>
            <a:off x="793376" y="1058956"/>
            <a:ext cx="71807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C00000"/>
                </a:solidFill>
              </a:rPr>
              <a:t>Scopus </a:t>
            </a:r>
            <a:r>
              <a:rPr lang="it-IT" sz="1600"/>
              <a:t>Database </a:t>
            </a:r>
          </a:p>
        </p:txBody>
      </p:sp>
    </p:spTree>
    <p:extLst>
      <p:ext uri="{BB962C8B-B14F-4D97-AF65-F5344CB8AC3E}">
        <p14:creationId xmlns:p14="http://schemas.microsoft.com/office/powerpoint/2010/main" val="1306817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of </a:t>
            </a:r>
            <a:r>
              <a:rPr lang="en-US" sz="1600" b="1">
                <a:latin typeface="Exo 2"/>
              </a:rPr>
              <a:t>n</a:t>
            </a:r>
            <a:r>
              <a:rPr lang="en-US" sz="1600">
                <a:latin typeface="Exo 2"/>
              </a:rPr>
              <a:t> nodes</a:t>
            </a:r>
            <a:endParaRPr lang="it-IT"/>
          </a:p>
          <a:p>
            <a:r>
              <a:rPr lang="en-US" sz="1600">
                <a:latin typeface="Exo 2"/>
              </a:rPr>
              <a:t>.</a:t>
            </a:r>
            <a:endParaRPr lang="en-US"/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Exo 2"/>
              </a:rPr>
              <a:t>Degree Distribution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 M</a:t>
            </a:r>
            <a:r>
              <a:rPr lang="en-US" sz="1600" b="1" baseline="-25000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 = </a:t>
            </a:r>
            <a:r>
              <a:rPr lang="en-US" sz="1600" b="1" err="1">
                <a:solidFill>
                  <a:srgbClr val="0065FF"/>
                </a:solidFill>
                <a:latin typeface="Exo 2"/>
              </a:rPr>
              <a:t>n</a:t>
            </a:r>
            <a:r>
              <a:rPr lang="en-US" sz="1600" b="1" baseline="-25000" err="1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 baseline="-25000">
                <a:solidFill>
                  <a:srgbClr val="0065FF"/>
                </a:solidFill>
                <a:latin typeface="Exo 2"/>
              </a:rPr>
              <a:t> 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/n </a:t>
            </a:r>
            <a:r>
              <a:rPr lang="en-US" sz="1600" b="1">
                <a:solidFill>
                  <a:schemeClr val="tx1"/>
                </a:solidFill>
                <a:latin typeface="Exo 2"/>
              </a:rPr>
              <a:t>| </a:t>
            </a:r>
            <a:r>
              <a:rPr lang="en-US" sz="1600" b="1" err="1">
                <a:latin typeface="Exo 2"/>
              </a:rPr>
              <a:t>n</a:t>
            </a:r>
            <a:r>
              <a:rPr lang="en-US" sz="1600" b="1" baseline="-25000" err="1">
                <a:latin typeface="Exo 2"/>
              </a:rPr>
              <a:t>k</a:t>
            </a:r>
            <a:r>
              <a:rPr lang="en-US" sz="1600" b="1">
                <a:latin typeface="Exo 2"/>
              </a:rPr>
              <a:t> =</a:t>
            </a:r>
            <a:r>
              <a:rPr lang="en-US" sz="1600">
                <a:latin typeface="Exo 2"/>
              </a:rPr>
              <a:t> #nodes of </a:t>
            </a:r>
            <a:r>
              <a:rPr lang="en-US" sz="1600" b="1">
                <a:latin typeface="Exo 2"/>
              </a:rPr>
              <a:t>degree k</a:t>
            </a:r>
            <a:r>
              <a:rPr lang="en-US" sz="1600">
                <a:latin typeface="Exo 2"/>
              </a:rPr>
              <a:t> in G.</a:t>
            </a:r>
          </a:p>
          <a:p>
            <a:endParaRPr lang="en-US" sz="1600">
              <a:latin typeface="Exo 2"/>
            </a:endParaRPr>
          </a:p>
          <a:p>
            <a:pPr marL="285750" indent="-285750">
              <a:buChar char="•"/>
            </a:pPr>
            <a:r>
              <a:rPr lang="en-US" sz="1600">
                <a:latin typeface="Exo 2"/>
              </a:rPr>
              <a:t>A </a:t>
            </a:r>
            <a:r>
              <a:rPr lang="en-US" sz="1600" b="1">
                <a:latin typeface="Exo 2"/>
              </a:rPr>
              <a:t>scale-free </a:t>
            </a:r>
            <a:r>
              <a:rPr lang="en-US" sz="1600">
                <a:latin typeface="Exo 2"/>
              </a:rPr>
              <a:t>network respects the</a:t>
            </a:r>
            <a:r>
              <a:rPr lang="en-US" sz="1600" b="1">
                <a:latin typeface="Exo 2"/>
              </a:rPr>
              <a:t> </a:t>
            </a:r>
            <a:r>
              <a:rPr lang="en-US" sz="1600" b="1" err="1">
                <a:solidFill>
                  <a:srgbClr val="FF5D00"/>
                </a:solidFill>
                <a:latin typeface="Exo 2"/>
              </a:rPr>
              <a:t>powerlaw</a:t>
            </a:r>
            <a:r>
              <a:rPr lang="en-US" sz="1600" b="1">
                <a:solidFill>
                  <a:srgbClr val="FF5D00"/>
                </a:solidFill>
                <a:latin typeface="Exo 2"/>
              </a:rPr>
              <a:t> </a:t>
            </a:r>
            <a:r>
              <a:rPr lang="en-US" sz="1600">
                <a:latin typeface="Exo 2"/>
              </a:rPr>
              <a:t>distribution </a:t>
            </a:r>
            <a:r>
              <a:rPr lang="en-US" sz="1600" b="1">
                <a:solidFill>
                  <a:srgbClr val="FF5D00"/>
                </a:solidFill>
              </a:rPr>
              <a:t>Mk ∼ Ck</a:t>
            </a:r>
            <a:r>
              <a:rPr lang="en-US" sz="1600" b="1" baseline="30000">
                <a:solidFill>
                  <a:srgbClr val="FF5D00"/>
                </a:solidFill>
              </a:rPr>
              <a:t>-λ</a:t>
            </a:r>
            <a:r>
              <a:rPr lang="en-US" sz="1600" b="1">
                <a:solidFill>
                  <a:schemeClr val="accent6"/>
                </a:solidFill>
              </a:rPr>
              <a:t> | </a:t>
            </a:r>
            <a:r>
              <a:rPr lang="en-US" sz="1600" b="1">
                <a:latin typeface="Exo 2"/>
              </a:rPr>
              <a:t>λ, </a:t>
            </a:r>
            <a:r>
              <a:rPr lang="en-US" sz="1600" b="1"/>
              <a:t>C</a:t>
            </a:r>
            <a:r>
              <a:rPr lang="en-US" sz="1600" b="1">
                <a:latin typeface="Exo 2"/>
              </a:rPr>
              <a:t> </a:t>
            </a:r>
            <a:r>
              <a:rPr lang="en-US" sz="1600">
                <a:latin typeface="Exo 2"/>
              </a:rPr>
              <a:t>&gt; 0.</a:t>
            </a:r>
          </a:p>
        </p:txBody>
      </p: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122747" y="503928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magine 11">
            <a:extLst>
              <a:ext uri="{FF2B5EF4-FFF2-40B4-BE49-F238E27FC236}">
                <a16:creationId xmlns:a16="http://schemas.microsoft.com/office/drawing/2014/main" id="{28B01097-BBDD-314C-3D7F-BCB25B51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57" y="766508"/>
            <a:ext cx="1913165" cy="1787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92F63C-2629-3D85-5A8E-612BDC5C1FF4}"/>
              </a:ext>
            </a:extLst>
          </p:cNvPr>
          <p:cNvSpPr txBox="1"/>
          <p:nvPr/>
        </p:nvSpPr>
        <p:spPr>
          <a:xfrm>
            <a:off x="5003347" y="76472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  <p:pic>
        <p:nvPicPr>
          <p:cNvPr id="5" name="Immagine 19">
            <a:extLst>
              <a:ext uri="{FF2B5EF4-FFF2-40B4-BE49-F238E27FC236}">
                <a16:creationId xmlns:a16="http://schemas.microsoft.com/office/drawing/2014/main" id="{5D45B693-459D-24A3-BEAE-0E0B450B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85" y="757104"/>
            <a:ext cx="2103664" cy="18059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1E991B-0CC8-332C-5519-79D63EA9841F}"/>
              </a:ext>
            </a:extLst>
          </p:cNvPr>
          <p:cNvSpPr txBox="1"/>
          <p:nvPr/>
        </p:nvSpPr>
        <p:spPr>
          <a:xfrm>
            <a:off x="6915150" y="696686"/>
            <a:ext cx="14437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0065FF"/>
                </a:solidFill>
              </a:rPr>
              <a:t>M</a:t>
            </a:r>
            <a:r>
              <a:rPr lang="it-IT" sz="1200" b="1" baseline="-25000" err="1">
                <a:solidFill>
                  <a:srgbClr val="0065FF"/>
                </a:solidFill>
              </a:rPr>
              <a:t>k</a:t>
            </a:r>
            <a:endParaRPr lang="it-IT" sz="1200" baseline="-250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8B9E58-A289-D000-82B8-F07CD556341E}"/>
              </a:ext>
            </a:extLst>
          </p:cNvPr>
          <p:cNvSpPr txBox="1"/>
          <p:nvPr/>
        </p:nvSpPr>
        <p:spPr>
          <a:xfrm>
            <a:off x="8840560" y="2295526"/>
            <a:ext cx="198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  <p:sp>
        <p:nvSpPr>
          <p:cNvPr id="10" name="Google Shape;213;p38">
            <a:extLst>
              <a:ext uri="{FF2B5EF4-FFF2-40B4-BE49-F238E27FC236}">
                <a16:creationId xmlns:a16="http://schemas.microsoft.com/office/drawing/2014/main" id="{87DDC85D-1914-E182-AB57-5B734F0A03E6}"/>
              </a:ext>
            </a:extLst>
          </p:cNvPr>
          <p:cNvSpPr txBox="1">
            <a:spLocks/>
          </p:cNvSpPr>
          <p:nvPr/>
        </p:nvSpPr>
        <p:spPr>
          <a:xfrm>
            <a:off x="1030280" y="75839"/>
            <a:ext cx="707671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AND SCALE-FREE NETWORKS</a:t>
            </a:r>
            <a:endParaRPr lang="it-IT"/>
          </a:p>
        </p:txBody>
      </p:sp>
      <p:pic>
        <p:nvPicPr>
          <p:cNvPr id="2" name="Immagine 5">
            <a:extLst>
              <a:ext uri="{FF2B5EF4-FFF2-40B4-BE49-F238E27FC236}">
                <a16:creationId xmlns:a16="http://schemas.microsoft.com/office/drawing/2014/main" id="{F91B45E1-DA0B-5BFB-6804-854B304F2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2" t="135" b="291"/>
          <a:stretch/>
        </p:blipFill>
        <p:spPr>
          <a:xfrm>
            <a:off x="322729" y="2554967"/>
            <a:ext cx="4336679" cy="23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5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C35DB-AD9A-4FA3-812A-C93F813478EC}"/>
              </a:ext>
            </a:extLst>
          </p:cNvPr>
          <p:cNvSpPr txBox="1"/>
          <p:nvPr/>
        </p:nvSpPr>
        <p:spPr>
          <a:xfrm>
            <a:off x="125576" y="638437"/>
            <a:ext cx="518576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b="1">
                <a:latin typeface="Exo 2"/>
              </a:rPr>
              <a:t>G = (V, E)</a:t>
            </a:r>
            <a:r>
              <a:rPr lang="en-US" sz="1600">
                <a:latin typeface="Exo 2"/>
              </a:rPr>
              <a:t> of </a:t>
            </a:r>
            <a:r>
              <a:rPr lang="en-US" sz="1600" b="1">
                <a:latin typeface="Exo 2"/>
              </a:rPr>
              <a:t>n</a:t>
            </a:r>
            <a:r>
              <a:rPr lang="en-US" sz="1600">
                <a:latin typeface="Exo 2"/>
              </a:rPr>
              <a:t> nodes</a:t>
            </a:r>
            <a:endParaRPr lang="it-IT"/>
          </a:p>
          <a:p>
            <a:r>
              <a:rPr lang="en-US" sz="1600">
                <a:latin typeface="Exo 2"/>
              </a:rPr>
              <a:t>.</a:t>
            </a:r>
            <a:endParaRPr lang="en-US"/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Exo 2"/>
              </a:rPr>
              <a:t>Degree Distribution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 M</a:t>
            </a:r>
            <a:r>
              <a:rPr lang="en-US" sz="1600" b="1" baseline="-25000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 = </a:t>
            </a:r>
            <a:r>
              <a:rPr lang="en-US" sz="1600" b="1" err="1">
                <a:solidFill>
                  <a:srgbClr val="0065FF"/>
                </a:solidFill>
                <a:latin typeface="Exo 2"/>
              </a:rPr>
              <a:t>n</a:t>
            </a:r>
            <a:r>
              <a:rPr lang="en-US" sz="1600" b="1" baseline="-25000" err="1">
                <a:solidFill>
                  <a:srgbClr val="0065FF"/>
                </a:solidFill>
                <a:latin typeface="Exo 2"/>
              </a:rPr>
              <a:t>k</a:t>
            </a:r>
            <a:r>
              <a:rPr lang="en-US" sz="1600" b="1" baseline="-25000">
                <a:solidFill>
                  <a:srgbClr val="0065FF"/>
                </a:solidFill>
                <a:latin typeface="Exo 2"/>
              </a:rPr>
              <a:t> </a:t>
            </a:r>
            <a:r>
              <a:rPr lang="en-US" sz="1600" b="1">
                <a:solidFill>
                  <a:srgbClr val="0065FF"/>
                </a:solidFill>
                <a:latin typeface="Exo 2"/>
              </a:rPr>
              <a:t>/n </a:t>
            </a:r>
            <a:r>
              <a:rPr lang="en-US" sz="1600" b="1">
                <a:solidFill>
                  <a:schemeClr val="tx1"/>
                </a:solidFill>
                <a:latin typeface="Exo 2"/>
              </a:rPr>
              <a:t>| </a:t>
            </a:r>
            <a:r>
              <a:rPr lang="en-US" sz="1600" b="1" err="1">
                <a:latin typeface="Exo 2"/>
              </a:rPr>
              <a:t>n</a:t>
            </a:r>
            <a:r>
              <a:rPr lang="en-US" sz="1600" b="1" baseline="-25000" err="1">
                <a:latin typeface="Exo 2"/>
              </a:rPr>
              <a:t>k</a:t>
            </a:r>
            <a:r>
              <a:rPr lang="en-US" sz="1600" b="1">
                <a:latin typeface="Exo 2"/>
              </a:rPr>
              <a:t> =</a:t>
            </a:r>
            <a:r>
              <a:rPr lang="en-US" sz="1600">
                <a:latin typeface="Exo 2"/>
              </a:rPr>
              <a:t> #nodes of </a:t>
            </a:r>
            <a:r>
              <a:rPr lang="en-US" sz="1600" b="1">
                <a:latin typeface="Exo 2"/>
              </a:rPr>
              <a:t>degree k</a:t>
            </a:r>
            <a:r>
              <a:rPr lang="en-US" sz="1600">
                <a:latin typeface="Exo 2"/>
              </a:rPr>
              <a:t> in G.</a:t>
            </a:r>
          </a:p>
          <a:p>
            <a:endParaRPr lang="en-US" sz="1600">
              <a:latin typeface="Exo 2"/>
            </a:endParaRPr>
          </a:p>
          <a:p>
            <a:pPr marL="285750" indent="-285750">
              <a:buChar char="•"/>
            </a:pPr>
            <a:r>
              <a:rPr lang="en-US" sz="1600">
                <a:latin typeface="Exo 2"/>
              </a:rPr>
              <a:t>A </a:t>
            </a:r>
            <a:r>
              <a:rPr lang="en-US" sz="1600" b="1">
                <a:latin typeface="Exo 2"/>
              </a:rPr>
              <a:t>scale-free </a:t>
            </a:r>
            <a:r>
              <a:rPr lang="en-US" sz="1600">
                <a:latin typeface="Exo 2"/>
              </a:rPr>
              <a:t>network respects the</a:t>
            </a:r>
            <a:r>
              <a:rPr lang="en-US" sz="1600" b="1">
                <a:latin typeface="Exo 2"/>
              </a:rPr>
              <a:t> </a:t>
            </a:r>
            <a:r>
              <a:rPr lang="en-US" sz="1600" b="1" err="1">
                <a:solidFill>
                  <a:srgbClr val="FF5D00"/>
                </a:solidFill>
                <a:latin typeface="Exo 2"/>
              </a:rPr>
              <a:t>powerlaw</a:t>
            </a:r>
            <a:r>
              <a:rPr lang="en-US" sz="1600" b="1">
                <a:solidFill>
                  <a:srgbClr val="FF5D00"/>
                </a:solidFill>
                <a:latin typeface="Exo 2"/>
              </a:rPr>
              <a:t> </a:t>
            </a:r>
            <a:r>
              <a:rPr lang="en-US" sz="1600">
                <a:latin typeface="Exo 2"/>
              </a:rPr>
              <a:t>distribution </a:t>
            </a:r>
            <a:r>
              <a:rPr lang="en-US" sz="1600" b="1">
                <a:solidFill>
                  <a:srgbClr val="FF5D00"/>
                </a:solidFill>
              </a:rPr>
              <a:t>Mk ∼ Ck</a:t>
            </a:r>
            <a:r>
              <a:rPr lang="en-US" sz="1600" b="1" baseline="30000">
                <a:solidFill>
                  <a:srgbClr val="FF5D00"/>
                </a:solidFill>
              </a:rPr>
              <a:t>-λ</a:t>
            </a:r>
            <a:r>
              <a:rPr lang="en-US" sz="1600" b="1">
                <a:solidFill>
                  <a:schemeClr val="accent6"/>
                </a:solidFill>
              </a:rPr>
              <a:t> | </a:t>
            </a:r>
            <a:r>
              <a:rPr lang="en-US" sz="1600" b="1">
                <a:latin typeface="Exo 2"/>
              </a:rPr>
              <a:t>λ, </a:t>
            </a:r>
            <a:r>
              <a:rPr lang="en-US" sz="1600" b="1"/>
              <a:t>C</a:t>
            </a:r>
            <a:r>
              <a:rPr lang="en-US" sz="1600" b="1">
                <a:latin typeface="Exo 2"/>
              </a:rPr>
              <a:t> </a:t>
            </a:r>
            <a:r>
              <a:rPr lang="en-US" sz="1600">
                <a:latin typeface="Exo 2"/>
              </a:rPr>
              <a:t>&gt; 0.</a:t>
            </a:r>
          </a:p>
        </p:txBody>
      </p: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36209D33-9F61-4550-A02A-5DE740B9AEB3}"/>
              </a:ext>
            </a:extLst>
          </p:cNvPr>
          <p:cNvCxnSpPr/>
          <p:nvPr/>
        </p:nvCxnSpPr>
        <p:spPr>
          <a:xfrm>
            <a:off x="122747" y="5039282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magine 11">
            <a:extLst>
              <a:ext uri="{FF2B5EF4-FFF2-40B4-BE49-F238E27FC236}">
                <a16:creationId xmlns:a16="http://schemas.microsoft.com/office/drawing/2014/main" id="{28B01097-BBDD-314C-3D7F-BCB25B51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57" y="766508"/>
            <a:ext cx="1913165" cy="178712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92F63C-2629-3D85-5A8E-612BDC5C1FF4}"/>
              </a:ext>
            </a:extLst>
          </p:cNvPr>
          <p:cNvSpPr txBox="1"/>
          <p:nvPr/>
        </p:nvSpPr>
        <p:spPr>
          <a:xfrm>
            <a:off x="5003347" y="76472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G</a:t>
            </a:r>
            <a:endParaRPr lang="it-IT" sz="1200"/>
          </a:p>
        </p:txBody>
      </p:sp>
      <p:pic>
        <p:nvPicPr>
          <p:cNvPr id="5" name="Immagine 19">
            <a:extLst>
              <a:ext uri="{FF2B5EF4-FFF2-40B4-BE49-F238E27FC236}">
                <a16:creationId xmlns:a16="http://schemas.microsoft.com/office/drawing/2014/main" id="{5D45B693-459D-24A3-BEAE-0E0B450B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185" y="757104"/>
            <a:ext cx="2103664" cy="180593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1E991B-0CC8-332C-5519-79D63EA9841F}"/>
              </a:ext>
            </a:extLst>
          </p:cNvPr>
          <p:cNvSpPr txBox="1"/>
          <p:nvPr/>
        </p:nvSpPr>
        <p:spPr>
          <a:xfrm>
            <a:off x="6915150" y="696686"/>
            <a:ext cx="14437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err="1">
                <a:solidFill>
                  <a:srgbClr val="0065FF"/>
                </a:solidFill>
              </a:rPr>
              <a:t>M</a:t>
            </a:r>
            <a:r>
              <a:rPr lang="it-IT" sz="1200" b="1" baseline="-25000" err="1">
                <a:solidFill>
                  <a:srgbClr val="0065FF"/>
                </a:solidFill>
              </a:rPr>
              <a:t>k</a:t>
            </a:r>
            <a:endParaRPr lang="it-IT" sz="1200" baseline="-250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88B9E58-A289-D000-82B8-F07CD556341E}"/>
              </a:ext>
            </a:extLst>
          </p:cNvPr>
          <p:cNvSpPr txBox="1"/>
          <p:nvPr/>
        </p:nvSpPr>
        <p:spPr>
          <a:xfrm>
            <a:off x="8840560" y="2295526"/>
            <a:ext cx="198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0065FF"/>
                </a:solidFill>
              </a:rPr>
              <a:t>k</a:t>
            </a:r>
            <a:endParaRPr lang="it-IT"/>
          </a:p>
        </p:txBody>
      </p:sp>
      <p:sp>
        <p:nvSpPr>
          <p:cNvPr id="10" name="Google Shape;213;p38">
            <a:extLst>
              <a:ext uri="{FF2B5EF4-FFF2-40B4-BE49-F238E27FC236}">
                <a16:creationId xmlns:a16="http://schemas.microsoft.com/office/drawing/2014/main" id="{87DDC85D-1914-E182-AB57-5B734F0A03E6}"/>
              </a:ext>
            </a:extLst>
          </p:cNvPr>
          <p:cNvSpPr txBox="1">
            <a:spLocks/>
          </p:cNvSpPr>
          <p:nvPr/>
        </p:nvSpPr>
        <p:spPr>
          <a:xfrm>
            <a:off x="1030280" y="75839"/>
            <a:ext cx="707671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AND SCALE-FREE NETWORKS</a:t>
            </a:r>
            <a:endParaRPr lang="it-IT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79444F35-DB19-9645-372E-243909E9F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858" y="2777631"/>
            <a:ext cx="3012140" cy="208266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966594D-EA50-9F3C-45CF-5ACE05C23240}"/>
              </a:ext>
            </a:extLst>
          </p:cNvPr>
          <p:cNvSpPr txBox="1"/>
          <p:nvPr/>
        </p:nvSpPr>
        <p:spPr>
          <a:xfrm rot="20220000">
            <a:off x="6532869" y="3489912"/>
            <a:ext cx="15729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>
                <a:solidFill>
                  <a:srgbClr val="AB0505"/>
                </a:solidFill>
              </a:rPr>
              <a:t>High </a:t>
            </a:r>
            <a:r>
              <a:rPr lang="it-IT" sz="1000" b="1" err="1">
                <a:solidFill>
                  <a:srgbClr val="AB0505"/>
                </a:solidFill>
              </a:rPr>
              <a:t>Probability</a:t>
            </a:r>
            <a:endParaRPr lang="it-IT" sz="1000" b="1">
              <a:solidFill>
                <a:srgbClr val="AB0505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972BAF8-06F3-B3FC-E68B-B538429C0663}"/>
              </a:ext>
            </a:extLst>
          </p:cNvPr>
          <p:cNvSpPr txBox="1"/>
          <p:nvPr/>
        </p:nvSpPr>
        <p:spPr>
          <a:xfrm rot="540000">
            <a:off x="6559763" y="2965477"/>
            <a:ext cx="15729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>
                <a:solidFill>
                  <a:srgbClr val="AB0505"/>
                </a:solidFill>
              </a:rPr>
              <a:t>Low </a:t>
            </a:r>
            <a:r>
              <a:rPr lang="it-IT" sz="1000" b="1" err="1">
                <a:solidFill>
                  <a:srgbClr val="AB0505"/>
                </a:solidFill>
              </a:rPr>
              <a:t>Probability</a:t>
            </a:r>
            <a:endParaRPr lang="it-IT" sz="1000" b="1">
              <a:solidFill>
                <a:srgbClr val="AB0505"/>
              </a:solidFill>
            </a:endParaRPr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93A1A7AC-B68D-0627-8149-D4A3EB31FD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2" t="135" b="291"/>
          <a:stretch/>
        </p:blipFill>
        <p:spPr>
          <a:xfrm>
            <a:off x="322729" y="2554967"/>
            <a:ext cx="4336679" cy="23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68089" y="790015"/>
            <a:ext cx="95608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/>
              <a:t>Is often believed that most real-world networks are scale-free [1], [2], [3].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3370180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68089" y="790015"/>
            <a:ext cx="95608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/>
              <a:t>Is often believed that most real-world networks are scale-free [1], [2], [3].</a:t>
            </a:r>
            <a:endParaRPr lang="it-IT" sz="16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9D81A08-4D21-3AF3-C890-E750BAB1BE63}"/>
              </a:ext>
            </a:extLst>
          </p:cNvPr>
          <p:cNvSpPr txBox="1"/>
          <p:nvPr/>
        </p:nvSpPr>
        <p:spPr>
          <a:xfrm>
            <a:off x="-1" y="4393828"/>
            <a:ext cx="96146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2"/>
                </a:solidFill>
              </a:rPr>
              <a:t>References:</a:t>
            </a: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[1] Derek J. de Solla Price. </a:t>
            </a:r>
            <a:r>
              <a:rPr lang="en-US" sz="1000" b="1">
                <a:solidFill>
                  <a:schemeClr val="bg2"/>
                </a:solidFill>
              </a:rPr>
              <a:t>Networks of scientific papers</a:t>
            </a:r>
            <a:endParaRPr lang="it-IT" sz="100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[2] Michalis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, Petros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, and Christos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. </a:t>
            </a:r>
            <a:r>
              <a:rPr lang="en-US" sz="1000" b="1">
                <a:solidFill>
                  <a:schemeClr val="bg2"/>
                </a:solidFill>
              </a:rPr>
              <a:t>On power-law relationships of the Internet topolog</a:t>
            </a:r>
            <a:r>
              <a:rPr lang="en-US" sz="1000">
                <a:solidFill>
                  <a:schemeClr val="bg2"/>
                </a:solidFill>
              </a:rPr>
              <a:t>y</a:t>
            </a:r>
            <a:endParaRPr lang="it-IT" sz="100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[3] Frédéric </a:t>
            </a:r>
            <a:r>
              <a:rPr lang="en-US" sz="1000" err="1">
                <a:solidFill>
                  <a:schemeClr val="bg2"/>
                </a:solidFill>
              </a:rPr>
              <a:t>Giroire</a:t>
            </a:r>
            <a:r>
              <a:rPr lang="en-US" sz="1000">
                <a:solidFill>
                  <a:schemeClr val="bg2"/>
                </a:solidFill>
              </a:rPr>
              <a:t>, Nicolas Nisse, Thibaud </a:t>
            </a:r>
            <a:r>
              <a:rPr lang="en-US" sz="1000" err="1">
                <a:solidFill>
                  <a:schemeClr val="bg2"/>
                </a:solidFill>
              </a:rPr>
              <a:t>Trolliet</a:t>
            </a:r>
            <a:r>
              <a:rPr lang="en-US" sz="1000">
                <a:solidFill>
                  <a:schemeClr val="bg2"/>
                </a:solidFill>
              </a:rPr>
              <a:t>, Malgorzata Sulkowska. </a:t>
            </a:r>
            <a:r>
              <a:rPr lang="en-US" sz="1000" b="1">
                <a:solidFill>
                  <a:schemeClr val="bg2"/>
                </a:solidFill>
              </a:rPr>
              <a:t>Preferential attachment hypergraph with high modularity</a:t>
            </a:r>
            <a:endParaRPr lang="en-US" sz="1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92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68089" y="790015"/>
            <a:ext cx="95608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/>
              <a:t>Is often believed that most real-world networks are scale-free [1], [2], [3].</a:t>
            </a:r>
            <a:endParaRPr lang="it-IT" sz="16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9D81A08-4D21-3AF3-C890-E750BAB1BE63}"/>
              </a:ext>
            </a:extLst>
          </p:cNvPr>
          <p:cNvSpPr txBox="1"/>
          <p:nvPr/>
        </p:nvSpPr>
        <p:spPr>
          <a:xfrm>
            <a:off x="-1" y="4393828"/>
            <a:ext cx="96146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2"/>
                </a:solidFill>
              </a:rPr>
              <a:t>References:</a:t>
            </a: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[1] Derek J. de Solla Price. </a:t>
            </a:r>
            <a:r>
              <a:rPr lang="en-US" sz="1000" b="1">
                <a:solidFill>
                  <a:schemeClr val="bg2"/>
                </a:solidFill>
              </a:rPr>
              <a:t>Networks of scientific papers</a:t>
            </a:r>
            <a:endParaRPr lang="it-IT" sz="100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[2] Michalis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, Petros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, and Christos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. </a:t>
            </a:r>
            <a:r>
              <a:rPr lang="en-US" sz="1000" b="1">
                <a:solidFill>
                  <a:schemeClr val="bg2"/>
                </a:solidFill>
              </a:rPr>
              <a:t>On power-law relationships of the Internet topolog</a:t>
            </a:r>
            <a:r>
              <a:rPr lang="en-US" sz="1000">
                <a:solidFill>
                  <a:schemeClr val="bg2"/>
                </a:solidFill>
              </a:rPr>
              <a:t>y</a:t>
            </a:r>
            <a:endParaRPr lang="it-IT" sz="100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[3] Frédéric </a:t>
            </a:r>
            <a:r>
              <a:rPr lang="en-US" sz="1000" err="1">
                <a:solidFill>
                  <a:schemeClr val="bg2"/>
                </a:solidFill>
              </a:rPr>
              <a:t>Giroire</a:t>
            </a:r>
            <a:r>
              <a:rPr lang="en-US" sz="1000">
                <a:solidFill>
                  <a:schemeClr val="bg2"/>
                </a:solidFill>
              </a:rPr>
              <a:t>, Nicolas Nisse, Thibaud </a:t>
            </a:r>
            <a:r>
              <a:rPr lang="en-US" sz="1000" err="1">
                <a:solidFill>
                  <a:schemeClr val="bg2"/>
                </a:solidFill>
              </a:rPr>
              <a:t>Trolliet</a:t>
            </a:r>
            <a:r>
              <a:rPr lang="en-US" sz="1000">
                <a:solidFill>
                  <a:schemeClr val="bg2"/>
                </a:solidFill>
              </a:rPr>
              <a:t>, Malgorzata Sulkowska. </a:t>
            </a:r>
            <a:r>
              <a:rPr lang="en-US" sz="1000" b="1">
                <a:solidFill>
                  <a:schemeClr val="bg2"/>
                </a:solidFill>
              </a:rPr>
              <a:t>Preferential attachment hypergraph with high modularity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B3AB349-F1A6-372A-769A-DE70C46F2ADE}"/>
              </a:ext>
            </a:extLst>
          </p:cNvPr>
          <p:cNvSpPr txBox="1"/>
          <p:nvPr/>
        </p:nvSpPr>
        <p:spPr>
          <a:xfrm>
            <a:off x="168088" y="1193426"/>
            <a:ext cx="54998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C00000"/>
                </a:solidFill>
              </a:rPr>
              <a:t>Powerlaw</a:t>
            </a:r>
            <a:r>
              <a:rPr lang="it-IT" sz="1600" b="1" dirty="0">
                <a:solidFill>
                  <a:srgbClr val="C00000"/>
                </a:solidFill>
              </a:rPr>
              <a:t>   </a:t>
            </a:r>
            <a:r>
              <a:rPr lang="en-US" sz="1600" b="1" dirty="0">
                <a:solidFill>
                  <a:srgbClr val="0065FF"/>
                </a:solidFill>
              </a:rPr>
              <a:t>Mk ∼ Ck</a:t>
            </a:r>
            <a:r>
              <a:rPr lang="en-US" sz="1600" b="1" baseline="30000" dirty="0">
                <a:solidFill>
                  <a:srgbClr val="0065FF"/>
                </a:solidFill>
              </a:rPr>
              <a:t>-λ</a:t>
            </a:r>
            <a:endParaRPr lang="it-IT" sz="1600" baseline="30000" dirty="0">
              <a:solidFill>
                <a:srgbClr val="006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68089" y="790015"/>
            <a:ext cx="95608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/>
              <a:t>Is often believed that most real-world networks are scale-free [1], [2], [3].</a:t>
            </a:r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C3CAEA97-50E7-5CF1-4659-B06292335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" t="135" b="291"/>
          <a:stretch/>
        </p:blipFill>
        <p:spPr>
          <a:xfrm>
            <a:off x="147917" y="1721251"/>
            <a:ext cx="4504766" cy="23227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9D81A08-4D21-3AF3-C890-E750BAB1BE63}"/>
              </a:ext>
            </a:extLst>
          </p:cNvPr>
          <p:cNvSpPr txBox="1"/>
          <p:nvPr/>
        </p:nvSpPr>
        <p:spPr>
          <a:xfrm>
            <a:off x="-1" y="4434169"/>
            <a:ext cx="96146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2"/>
                </a:solidFill>
              </a:rPr>
              <a:t>References:</a:t>
            </a: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[1] Derek J. de Solla Price. </a:t>
            </a:r>
            <a:r>
              <a:rPr lang="en-US" sz="1000" b="1">
                <a:solidFill>
                  <a:schemeClr val="bg2"/>
                </a:solidFill>
              </a:rPr>
              <a:t>Networks of scientific papers</a:t>
            </a:r>
            <a:endParaRPr lang="it-IT" sz="100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[2] Michalis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, Petros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, and Christos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. </a:t>
            </a:r>
            <a:r>
              <a:rPr lang="en-US" sz="1000" b="1">
                <a:solidFill>
                  <a:schemeClr val="bg2"/>
                </a:solidFill>
              </a:rPr>
              <a:t>On power-law relationships of the Internet topolog</a:t>
            </a:r>
            <a:r>
              <a:rPr lang="en-US" sz="1000">
                <a:solidFill>
                  <a:schemeClr val="bg2"/>
                </a:solidFill>
              </a:rPr>
              <a:t>y</a:t>
            </a:r>
            <a:endParaRPr lang="it-IT" sz="100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[3] Frédéric </a:t>
            </a:r>
            <a:r>
              <a:rPr lang="en-US" sz="1000" err="1">
                <a:solidFill>
                  <a:schemeClr val="bg2"/>
                </a:solidFill>
              </a:rPr>
              <a:t>Giroire</a:t>
            </a:r>
            <a:r>
              <a:rPr lang="en-US" sz="1000">
                <a:solidFill>
                  <a:schemeClr val="bg2"/>
                </a:solidFill>
              </a:rPr>
              <a:t>, Nicolas Nisse, Thibaud </a:t>
            </a:r>
            <a:r>
              <a:rPr lang="en-US" sz="1000" err="1">
                <a:solidFill>
                  <a:schemeClr val="bg2"/>
                </a:solidFill>
              </a:rPr>
              <a:t>Trolliet</a:t>
            </a:r>
            <a:r>
              <a:rPr lang="en-US" sz="1000">
                <a:solidFill>
                  <a:schemeClr val="bg2"/>
                </a:solidFill>
              </a:rPr>
              <a:t>, Malgorzata Sulkowska. </a:t>
            </a:r>
            <a:r>
              <a:rPr lang="en-US" sz="1000" b="1">
                <a:solidFill>
                  <a:schemeClr val="bg2"/>
                </a:solidFill>
              </a:rPr>
              <a:t>Preferential attachment hypergraph with high modularity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B3AB349-F1A6-372A-769A-DE70C46F2ADE}"/>
              </a:ext>
            </a:extLst>
          </p:cNvPr>
          <p:cNvSpPr txBox="1"/>
          <p:nvPr/>
        </p:nvSpPr>
        <p:spPr>
          <a:xfrm>
            <a:off x="168088" y="1193426"/>
            <a:ext cx="54998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C00000"/>
                </a:solidFill>
              </a:rPr>
              <a:t>Powerlaw</a:t>
            </a:r>
            <a:r>
              <a:rPr lang="it-IT" sz="1600" b="1" dirty="0">
                <a:solidFill>
                  <a:srgbClr val="C00000"/>
                </a:solidFill>
              </a:rPr>
              <a:t>   </a:t>
            </a:r>
            <a:r>
              <a:rPr lang="en-US" sz="1600" b="1" dirty="0">
                <a:solidFill>
                  <a:srgbClr val="0065FF"/>
                </a:solidFill>
              </a:rPr>
              <a:t>Mk ∼ Ck</a:t>
            </a:r>
            <a:r>
              <a:rPr lang="en-US" sz="1600" b="1" baseline="30000" dirty="0">
                <a:solidFill>
                  <a:srgbClr val="0065FF"/>
                </a:solidFill>
              </a:rPr>
              <a:t>-λ</a:t>
            </a:r>
            <a:endParaRPr lang="it-IT" sz="1600" baseline="30000" dirty="0">
              <a:solidFill>
                <a:srgbClr val="006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327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68089" y="790015"/>
            <a:ext cx="95608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/>
              <a:t>Is often believed that most real-world networks are scale-free [1], [2], [3].</a:t>
            </a:r>
            <a:endParaRPr lang="it-IT" sz="1600"/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C3CAEA97-50E7-5CF1-4659-B06292335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" t="135" b="291"/>
          <a:stretch/>
        </p:blipFill>
        <p:spPr>
          <a:xfrm>
            <a:off x="147917" y="1721251"/>
            <a:ext cx="4504766" cy="2322700"/>
          </a:xfrm>
          <a:prstGeom prst="rect">
            <a:avLst/>
          </a:prstGeom>
        </p:spPr>
      </p:pic>
      <p:pic>
        <p:nvPicPr>
          <p:cNvPr id="9" name="Immagine 4">
            <a:extLst>
              <a:ext uri="{FF2B5EF4-FFF2-40B4-BE49-F238E27FC236}">
                <a16:creationId xmlns:a16="http://schemas.microsoft.com/office/drawing/2014/main" id="{FFB10075-20E9-8ACE-109B-D3795469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16" y="1721225"/>
            <a:ext cx="4403910" cy="23196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9D81A08-4D21-3AF3-C890-E750BAB1BE63}"/>
              </a:ext>
            </a:extLst>
          </p:cNvPr>
          <p:cNvSpPr txBox="1"/>
          <p:nvPr/>
        </p:nvSpPr>
        <p:spPr>
          <a:xfrm>
            <a:off x="-1" y="4225740"/>
            <a:ext cx="96146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2"/>
                </a:solidFill>
              </a:rPr>
              <a:t>References:</a:t>
            </a: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[1] Derek J. de Solla Price. </a:t>
            </a:r>
            <a:r>
              <a:rPr lang="en-US" sz="1000" b="1">
                <a:solidFill>
                  <a:schemeClr val="bg2"/>
                </a:solidFill>
              </a:rPr>
              <a:t>Networks of scientific papers</a:t>
            </a:r>
            <a:endParaRPr lang="it-IT" sz="100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[2] Michalis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, Petros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, and Christos </a:t>
            </a:r>
            <a:r>
              <a:rPr lang="en-US" sz="1000" err="1">
                <a:solidFill>
                  <a:schemeClr val="bg2"/>
                </a:solidFill>
              </a:rPr>
              <a:t>Faloutsos</a:t>
            </a:r>
            <a:r>
              <a:rPr lang="en-US" sz="1000">
                <a:solidFill>
                  <a:schemeClr val="bg2"/>
                </a:solidFill>
              </a:rPr>
              <a:t>. </a:t>
            </a:r>
            <a:r>
              <a:rPr lang="en-US" sz="1000" b="1">
                <a:solidFill>
                  <a:schemeClr val="bg2"/>
                </a:solidFill>
              </a:rPr>
              <a:t>On power-law relationships of the Internet topolog</a:t>
            </a:r>
            <a:r>
              <a:rPr lang="en-US" sz="1000">
                <a:solidFill>
                  <a:schemeClr val="bg2"/>
                </a:solidFill>
              </a:rPr>
              <a:t>y</a:t>
            </a:r>
            <a:endParaRPr lang="it-IT" sz="1000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>
                <a:solidFill>
                  <a:schemeClr val="bg2"/>
                </a:solidFill>
              </a:rPr>
              <a:t>[3] Frédéric </a:t>
            </a:r>
            <a:r>
              <a:rPr lang="en-US" sz="1000" err="1">
                <a:solidFill>
                  <a:schemeClr val="bg2"/>
                </a:solidFill>
              </a:rPr>
              <a:t>Giroire</a:t>
            </a:r>
            <a:r>
              <a:rPr lang="en-US" sz="1000">
                <a:solidFill>
                  <a:schemeClr val="bg2"/>
                </a:solidFill>
              </a:rPr>
              <a:t>, Nicolas Nisse, Thibaud </a:t>
            </a:r>
            <a:r>
              <a:rPr lang="en-US" sz="1000" err="1">
                <a:solidFill>
                  <a:schemeClr val="bg2"/>
                </a:solidFill>
              </a:rPr>
              <a:t>Trolliet</a:t>
            </a:r>
            <a:r>
              <a:rPr lang="en-US" sz="1000">
                <a:solidFill>
                  <a:schemeClr val="bg2"/>
                </a:solidFill>
              </a:rPr>
              <a:t>, Malgorzata Sulkowska. </a:t>
            </a:r>
            <a:r>
              <a:rPr lang="en-US" sz="1000" b="1">
                <a:solidFill>
                  <a:schemeClr val="bg2"/>
                </a:solidFill>
              </a:rPr>
              <a:t>Preferential attachment hypergraph with high modularity</a:t>
            </a: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B3AB349-F1A6-372A-769A-DE70C46F2ADE}"/>
              </a:ext>
            </a:extLst>
          </p:cNvPr>
          <p:cNvSpPr txBox="1"/>
          <p:nvPr/>
        </p:nvSpPr>
        <p:spPr>
          <a:xfrm>
            <a:off x="168088" y="1193426"/>
            <a:ext cx="549984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C00000"/>
                </a:solidFill>
              </a:rPr>
              <a:t>Powerlaw</a:t>
            </a:r>
            <a:r>
              <a:rPr lang="it-IT" sz="1600" b="1" dirty="0">
                <a:solidFill>
                  <a:srgbClr val="C00000"/>
                </a:solidFill>
              </a:rPr>
              <a:t>   </a:t>
            </a:r>
            <a:r>
              <a:rPr lang="en-US" sz="1600" b="1" dirty="0">
                <a:solidFill>
                  <a:srgbClr val="0065FF"/>
                </a:solidFill>
              </a:rPr>
              <a:t>Mk ∼ Ck</a:t>
            </a:r>
            <a:r>
              <a:rPr lang="en-US" sz="1600" b="1" baseline="30000" dirty="0">
                <a:solidFill>
                  <a:srgbClr val="0065FF"/>
                </a:solidFill>
              </a:rPr>
              <a:t>-λ</a:t>
            </a:r>
            <a:endParaRPr lang="it-IT" sz="1600" baseline="30000">
              <a:solidFill>
                <a:srgbClr val="006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311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41195" y="722780"/>
            <a:ext cx="86666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Ubiquitousness</a:t>
            </a:r>
            <a:r>
              <a:rPr lang="en-US"/>
              <a:t> of power law has been questioned [4].</a:t>
            </a: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C2FC737-D846-5316-C127-6AF13D3FB5E9}"/>
              </a:ext>
            </a:extLst>
          </p:cNvPr>
          <p:cNvSpPr txBox="1"/>
          <p:nvPr/>
        </p:nvSpPr>
        <p:spPr>
          <a:xfrm>
            <a:off x="73958" y="4393828"/>
            <a:ext cx="49686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Calibri"/>
              </a:rPr>
              <a:t>References:</a:t>
            </a:r>
            <a:endParaRPr lang="it-IT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[4] A. D. Broido and A. </a:t>
            </a:r>
            <a:r>
              <a:rPr lang="en-US" sz="1000" i="1" err="1">
                <a:solidFill>
                  <a:schemeClr val="bg2"/>
                </a:solidFill>
                <a:latin typeface="Calibri"/>
              </a:rPr>
              <a:t>Clauset</a:t>
            </a:r>
            <a:r>
              <a:rPr lang="en-US" sz="1000" i="1">
                <a:solidFill>
                  <a:schemeClr val="bg2"/>
                </a:solidFill>
                <a:latin typeface="Calibri"/>
              </a:rPr>
              <a:t>,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Scale-free networks are rare</a:t>
            </a:r>
            <a:endParaRPr lang="it-IT" sz="1000" i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83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41195" y="722780"/>
            <a:ext cx="866662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Ubiquitousness</a:t>
            </a:r>
            <a:r>
              <a:rPr lang="en-US"/>
              <a:t> of power law has been questioned [4].</a:t>
            </a:r>
            <a:endParaRPr lang="it-IT"/>
          </a:p>
          <a:p>
            <a:pPr marL="285750" indent="-285750">
              <a:buChar char="•"/>
            </a:pPr>
            <a:r>
              <a:rPr lang="en-US"/>
              <a:t>Investigations shown that </a:t>
            </a:r>
            <a:r>
              <a:rPr lang="en-US" b="1"/>
              <a:t>scale-free networks</a:t>
            </a:r>
            <a:r>
              <a:rPr lang="en-US"/>
              <a:t> are not so widespread as thought, it turns out that many of them follow a </a:t>
            </a:r>
            <a:r>
              <a:rPr lang="en-US" b="1"/>
              <a:t>power-law distribution with an exponential cut-off  [5], [6]. </a:t>
            </a:r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C2FC737-D846-5316-C127-6AF13D3FB5E9}"/>
              </a:ext>
            </a:extLst>
          </p:cNvPr>
          <p:cNvSpPr txBox="1"/>
          <p:nvPr/>
        </p:nvSpPr>
        <p:spPr>
          <a:xfrm>
            <a:off x="73958" y="4393828"/>
            <a:ext cx="496868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Calibri"/>
              </a:rPr>
              <a:t>References:</a:t>
            </a:r>
            <a:endParaRPr lang="it-IT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[4] A. D. Broido and A. </a:t>
            </a:r>
            <a:r>
              <a:rPr lang="en-US" sz="1000" i="1" err="1">
                <a:solidFill>
                  <a:schemeClr val="bg2"/>
                </a:solidFill>
                <a:latin typeface="Calibri"/>
              </a:rPr>
              <a:t>Clauset</a:t>
            </a:r>
            <a:r>
              <a:rPr lang="en-US" sz="1000" i="1">
                <a:solidFill>
                  <a:schemeClr val="bg2"/>
                </a:solidFill>
                <a:latin typeface="Calibri"/>
              </a:rPr>
              <a:t>,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Scale-free networks are rare</a:t>
            </a:r>
            <a:endParaRPr lang="it-IT" sz="1000" i="1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[5] Mark E. J. Newman. </a:t>
            </a:r>
            <a:r>
              <a:rPr lang="en-US" sz="1000" i="1" err="1">
                <a:solidFill>
                  <a:schemeClr val="bg2"/>
                </a:solidFill>
                <a:latin typeface="Calibri"/>
              </a:rPr>
              <a:t>Coauthorship</a:t>
            </a:r>
            <a:r>
              <a:rPr lang="en-US" sz="1000" i="1">
                <a:solidFill>
                  <a:schemeClr val="bg2"/>
                </a:solidFill>
                <a:latin typeface="Calibri"/>
              </a:rPr>
              <a:t>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networks and patterns of scientific collaboration</a:t>
            </a:r>
            <a:endParaRPr lang="it-IT" sz="1000" i="1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[6] Mark E. J. Newman.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Clustering and preferential attachment in growing networks</a:t>
            </a:r>
            <a:endParaRPr lang="en-US" sz="1000" i="1">
              <a:solidFill>
                <a:schemeClr val="bg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3367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41195" y="722780"/>
            <a:ext cx="866662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Ubiquitousness</a:t>
            </a:r>
            <a:r>
              <a:rPr lang="en-US"/>
              <a:t> of power law has been questioned [4].</a:t>
            </a:r>
            <a:endParaRPr lang="it-IT"/>
          </a:p>
          <a:p>
            <a:pPr marL="285750" indent="-285750">
              <a:buChar char="•"/>
            </a:pPr>
            <a:r>
              <a:rPr lang="en-US"/>
              <a:t>Investigations shown that </a:t>
            </a:r>
            <a:r>
              <a:rPr lang="en-US" b="1"/>
              <a:t>scale-free networks</a:t>
            </a:r>
            <a:r>
              <a:rPr lang="en-US"/>
              <a:t> are not so widespread as thought, it turns out that many of them follow a </a:t>
            </a:r>
            <a:r>
              <a:rPr lang="en-US" b="1"/>
              <a:t>power-law distribution with an exponential cut-off  [5], [6]. </a:t>
            </a:r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C2FC737-D846-5316-C127-6AF13D3FB5E9}"/>
              </a:ext>
            </a:extLst>
          </p:cNvPr>
          <p:cNvSpPr txBox="1"/>
          <p:nvPr/>
        </p:nvSpPr>
        <p:spPr>
          <a:xfrm>
            <a:off x="73958" y="4393828"/>
            <a:ext cx="496868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Calibri"/>
              </a:rPr>
              <a:t>References:</a:t>
            </a:r>
            <a:endParaRPr lang="it-IT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[4] A. D. Broido and A. </a:t>
            </a:r>
            <a:r>
              <a:rPr lang="en-US" sz="1000" i="1" err="1">
                <a:solidFill>
                  <a:schemeClr val="bg2"/>
                </a:solidFill>
                <a:latin typeface="Calibri"/>
              </a:rPr>
              <a:t>Clauset</a:t>
            </a:r>
            <a:r>
              <a:rPr lang="en-US" sz="1000" i="1">
                <a:solidFill>
                  <a:schemeClr val="bg2"/>
                </a:solidFill>
                <a:latin typeface="Calibri"/>
              </a:rPr>
              <a:t>,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Scale-free networks are rare</a:t>
            </a:r>
            <a:endParaRPr lang="it-IT" sz="1000" i="1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[5] Mark E. J. Newman. </a:t>
            </a:r>
            <a:r>
              <a:rPr lang="en-US" sz="1000" i="1" err="1">
                <a:solidFill>
                  <a:schemeClr val="bg2"/>
                </a:solidFill>
                <a:latin typeface="Calibri"/>
              </a:rPr>
              <a:t>Coauthorship</a:t>
            </a:r>
            <a:r>
              <a:rPr lang="en-US" sz="1000" i="1">
                <a:solidFill>
                  <a:schemeClr val="bg2"/>
                </a:solidFill>
                <a:latin typeface="Calibri"/>
              </a:rPr>
              <a:t>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networks and patterns of scientific collaboration</a:t>
            </a:r>
            <a:endParaRPr lang="it-IT" sz="1000" i="1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[6] Mark E. J. Newman.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Clustering and preferential attachment in growing networks</a:t>
            </a:r>
            <a:endParaRPr lang="en-US" sz="1000" i="1">
              <a:solidFill>
                <a:schemeClr val="bg2"/>
              </a:solidFill>
              <a:latin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5EDD497-E87A-AC93-97A7-E8167AC22AEC}"/>
              </a:ext>
            </a:extLst>
          </p:cNvPr>
          <p:cNvSpPr txBox="1"/>
          <p:nvPr/>
        </p:nvSpPr>
        <p:spPr>
          <a:xfrm>
            <a:off x="100853" y="1543050"/>
            <a:ext cx="6219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C00000"/>
                </a:solidFill>
              </a:rPr>
              <a:t>Powerlaw</a:t>
            </a:r>
            <a:r>
              <a:rPr lang="it-IT" sz="1600" b="1" dirty="0">
                <a:solidFill>
                  <a:srgbClr val="C00000"/>
                </a:solidFill>
              </a:rPr>
              <a:t> with </a:t>
            </a:r>
            <a:r>
              <a:rPr lang="it-IT" sz="1600" b="1" dirty="0" err="1">
                <a:solidFill>
                  <a:srgbClr val="C00000"/>
                </a:solidFill>
              </a:rPr>
              <a:t>exponential</a:t>
            </a:r>
            <a:r>
              <a:rPr lang="it-IT" sz="1600" b="1" dirty="0">
                <a:solidFill>
                  <a:srgbClr val="C00000"/>
                </a:solidFill>
              </a:rPr>
              <a:t> </a:t>
            </a:r>
            <a:r>
              <a:rPr lang="it-IT" sz="1600" b="1" dirty="0" err="1">
                <a:solidFill>
                  <a:srgbClr val="C00000"/>
                </a:solidFill>
              </a:rPr>
              <a:t>cut</a:t>
            </a:r>
            <a:r>
              <a:rPr lang="it-IT" sz="1600" b="1" dirty="0">
                <a:solidFill>
                  <a:srgbClr val="C00000"/>
                </a:solidFill>
              </a:rPr>
              <a:t>-off   </a:t>
            </a:r>
            <a:r>
              <a:rPr lang="en-US" sz="1600" b="1" dirty="0">
                <a:solidFill>
                  <a:srgbClr val="0065FF"/>
                </a:solidFill>
              </a:rPr>
              <a:t>M</a:t>
            </a:r>
            <a:r>
              <a:rPr lang="en-US" sz="1600" b="1" baseline="-25000" dirty="0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 ∼ Ck</a:t>
            </a:r>
            <a:r>
              <a:rPr lang="en-US" sz="1600" b="1" baseline="30000" dirty="0">
                <a:solidFill>
                  <a:srgbClr val="0065FF"/>
                </a:solidFill>
              </a:rPr>
              <a:t>-</a:t>
            </a:r>
            <a:r>
              <a:rPr lang="en-US" sz="1600" b="1" baseline="30000" dirty="0" err="1">
                <a:solidFill>
                  <a:srgbClr val="0065FF"/>
                </a:solidFill>
              </a:rPr>
              <a:t>λ</a:t>
            </a:r>
            <a:r>
              <a:rPr lang="en-US" sz="1600" b="1" dirty="0" err="1">
                <a:solidFill>
                  <a:srgbClr val="FF5D00"/>
                </a:solidFill>
              </a:rPr>
              <a:t>γ</a:t>
            </a:r>
            <a:r>
              <a:rPr lang="en-US" sz="1600" b="1" baseline="30000" dirty="0">
                <a:solidFill>
                  <a:srgbClr val="FF5D00"/>
                </a:solidFill>
              </a:rPr>
              <a:t>-k</a:t>
            </a:r>
            <a:r>
              <a:rPr lang="en-US" dirty="0">
                <a:solidFill>
                  <a:srgbClr val="AB0505"/>
                </a:solidFill>
              </a:rPr>
              <a:t> </a:t>
            </a:r>
            <a:r>
              <a:rPr lang="en-US" dirty="0"/>
              <a:t>|</a:t>
            </a:r>
            <a:r>
              <a:rPr lang="en-US" dirty="0">
                <a:solidFill>
                  <a:srgbClr val="AB0505"/>
                </a:solidFill>
              </a:rPr>
              <a:t> </a:t>
            </a:r>
            <a:r>
              <a:rPr lang="en-US" dirty="0">
                <a:solidFill>
                  <a:srgbClr val="FF5D00"/>
                </a:solidFill>
              </a:rPr>
              <a:t>0≤γ&lt;1​</a:t>
            </a:r>
          </a:p>
        </p:txBody>
      </p:sp>
    </p:spTree>
    <p:extLst>
      <p:ext uri="{BB962C8B-B14F-4D97-AF65-F5344CB8AC3E}">
        <p14:creationId xmlns:p14="http://schemas.microsoft.com/office/powerpoint/2010/main" val="422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5768" y="157486"/>
            <a:ext cx="52143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0F4B50-388E-79EB-F054-BE63D9A18B26}"/>
              </a:ext>
            </a:extLst>
          </p:cNvPr>
          <p:cNvSpPr txBox="1"/>
          <p:nvPr/>
        </p:nvSpPr>
        <p:spPr>
          <a:xfrm>
            <a:off x="793376" y="1058956"/>
            <a:ext cx="71807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C00000"/>
                </a:solidFill>
              </a:rPr>
              <a:t>Scopus </a:t>
            </a:r>
            <a:r>
              <a:rPr lang="it-IT" sz="1600"/>
              <a:t>Database </a:t>
            </a:r>
          </a:p>
          <a:p>
            <a:endParaRPr lang="it-IT" sz="1600" b="1">
              <a:solidFill>
                <a:srgbClr val="C00000"/>
              </a:solidFill>
            </a:endParaRP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CD5E11-8DA5-E712-4186-D202FFAE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59" y="91021"/>
            <a:ext cx="2407024" cy="10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18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41195" y="722780"/>
            <a:ext cx="866662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Ubiquitousness</a:t>
            </a:r>
            <a:r>
              <a:rPr lang="en-US"/>
              <a:t> of power law has been questioned [4].</a:t>
            </a:r>
            <a:endParaRPr lang="it-IT"/>
          </a:p>
          <a:p>
            <a:pPr marL="285750" indent="-285750">
              <a:buChar char="•"/>
            </a:pPr>
            <a:r>
              <a:rPr lang="en-US"/>
              <a:t>Investigations shown that </a:t>
            </a:r>
            <a:r>
              <a:rPr lang="en-US" b="1"/>
              <a:t>scale-free networks</a:t>
            </a:r>
            <a:r>
              <a:rPr lang="en-US"/>
              <a:t> are not so widespread as thought, it turns out that many of them follow a </a:t>
            </a:r>
            <a:r>
              <a:rPr lang="en-US" b="1"/>
              <a:t>power-law distribution with an exponential cut-off  [5], [6]. </a:t>
            </a:r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6D899194-4AC8-B450-EAA1-686DB2C57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3"/>
          <a:stretch/>
        </p:blipFill>
        <p:spPr>
          <a:xfrm>
            <a:off x="141193" y="1999348"/>
            <a:ext cx="4336675" cy="23146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C2FC737-D846-5316-C127-6AF13D3FB5E9}"/>
              </a:ext>
            </a:extLst>
          </p:cNvPr>
          <p:cNvSpPr txBox="1"/>
          <p:nvPr/>
        </p:nvSpPr>
        <p:spPr>
          <a:xfrm>
            <a:off x="73958" y="4393828"/>
            <a:ext cx="496868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Calibri"/>
              </a:rPr>
              <a:t>References:</a:t>
            </a:r>
            <a:endParaRPr lang="it-IT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[4] A. D. Broido and A. </a:t>
            </a:r>
            <a:r>
              <a:rPr lang="en-US" sz="1000" i="1" err="1">
                <a:solidFill>
                  <a:schemeClr val="bg2"/>
                </a:solidFill>
                <a:latin typeface="Calibri"/>
              </a:rPr>
              <a:t>Clauset</a:t>
            </a:r>
            <a:r>
              <a:rPr lang="en-US" sz="1000" i="1">
                <a:solidFill>
                  <a:schemeClr val="bg2"/>
                </a:solidFill>
                <a:latin typeface="Calibri"/>
              </a:rPr>
              <a:t>,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Scale-free networks are rare</a:t>
            </a:r>
            <a:endParaRPr lang="it-IT" sz="1000" i="1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[5] Mark E. J. Newman. </a:t>
            </a:r>
            <a:r>
              <a:rPr lang="en-US" sz="1000" i="1" err="1">
                <a:solidFill>
                  <a:schemeClr val="bg2"/>
                </a:solidFill>
                <a:latin typeface="Calibri"/>
              </a:rPr>
              <a:t>Coauthorship</a:t>
            </a:r>
            <a:r>
              <a:rPr lang="en-US" sz="1000" i="1">
                <a:solidFill>
                  <a:schemeClr val="bg2"/>
                </a:solidFill>
                <a:latin typeface="Calibri"/>
              </a:rPr>
              <a:t>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networks and patterns of scientific collaboration</a:t>
            </a:r>
            <a:endParaRPr lang="it-IT" sz="1000" i="1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[6] Mark E. J. Newman.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Clustering and preferential attachment in growing networks</a:t>
            </a:r>
            <a:endParaRPr lang="en-US" sz="1000" i="1">
              <a:solidFill>
                <a:schemeClr val="bg2"/>
              </a:solidFill>
              <a:latin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5EDD497-E87A-AC93-97A7-E8167AC22AEC}"/>
              </a:ext>
            </a:extLst>
          </p:cNvPr>
          <p:cNvSpPr txBox="1"/>
          <p:nvPr/>
        </p:nvSpPr>
        <p:spPr>
          <a:xfrm>
            <a:off x="100853" y="1543050"/>
            <a:ext cx="6219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C00000"/>
                </a:solidFill>
              </a:rPr>
              <a:t>Powerlaw</a:t>
            </a:r>
            <a:r>
              <a:rPr lang="it-IT" sz="1600" b="1" dirty="0">
                <a:solidFill>
                  <a:srgbClr val="C00000"/>
                </a:solidFill>
              </a:rPr>
              <a:t> with </a:t>
            </a:r>
            <a:r>
              <a:rPr lang="it-IT" sz="1600" b="1" dirty="0" err="1">
                <a:solidFill>
                  <a:srgbClr val="C00000"/>
                </a:solidFill>
              </a:rPr>
              <a:t>exponential</a:t>
            </a:r>
            <a:r>
              <a:rPr lang="it-IT" sz="1600" b="1" dirty="0">
                <a:solidFill>
                  <a:srgbClr val="C00000"/>
                </a:solidFill>
              </a:rPr>
              <a:t> </a:t>
            </a:r>
            <a:r>
              <a:rPr lang="it-IT" sz="1600" b="1" dirty="0" err="1">
                <a:solidFill>
                  <a:srgbClr val="C00000"/>
                </a:solidFill>
              </a:rPr>
              <a:t>cut</a:t>
            </a:r>
            <a:r>
              <a:rPr lang="it-IT" sz="1600" b="1" dirty="0">
                <a:solidFill>
                  <a:srgbClr val="C00000"/>
                </a:solidFill>
              </a:rPr>
              <a:t>-off   </a:t>
            </a:r>
            <a:r>
              <a:rPr lang="en-US" sz="1600" b="1" dirty="0">
                <a:solidFill>
                  <a:srgbClr val="0065FF"/>
                </a:solidFill>
              </a:rPr>
              <a:t>M</a:t>
            </a:r>
            <a:r>
              <a:rPr lang="en-US" sz="1600" b="1" baseline="-25000" dirty="0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 ∼ Ck</a:t>
            </a:r>
            <a:r>
              <a:rPr lang="en-US" sz="1600" b="1" baseline="30000" dirty="0">
                <a:solidFill>
                  <a:srgbClr val="0065FF"/>
                </a:solidFill>
              </a:rPr>
              <a:t>-</a:t>
            </a:r>
            <a:r>
              <a:rPr lang="en-US" sz="1600" b="1" baseline="30000" dirty="0" err="1">
                <a:solidFill>
                  <a:srgbClr val="0065FF"/>
                </a:solidFill>
              </a:rPr>
              <a:t>λ</a:t>
            </a:r>
            <a:r>
              <a:rPr lang="en-US" sz="1600" b="1" dirty="0" err="1">
                <a:solidFill>
                  <a:srgbClr val="FF5D00"/>
                </a:solidFill>
              </a:rPr>
              <a:t>γ</a:t>
            </a:r>
            <a:r>
              <a:rPr lang="en-US" sz="1600" b="1" baseline="30000" dirty="0">
                <a:solidFill>
                  <a:srgbClr val="FF5D00"/>
                </a:solidFill>
              </a:rPr>
              <a:t>-k</a:t>
            </a:r>
            <a:r>
              <a:rPr lang="en-US" dirty="0">
                <a:solidFill>
                  <a:srgbClr val="AB0505"/>
                </a:solidFill>
              </a:rPr>
              <a:t> </a:t>
            </a:r>
            <a:r>
              <a:rPr lang="en-US" dirty="0"/>
              <a:t>|</a:t>
            </a:r>
            <a:r>
              <a:rPr lang="en-US" dirty="0">
                <a:solidFill>
                  <a:srgbClr val="AB0505"/>
                </a:solidFill>
              </a:rPr>
              <a:t> </a:t>
            </a:r>
            <a:r>
              <a:rPr lang="en-US" dirty="0">
                <a:solidFill>
                  <a:srgbClr val="FF5D00"/>
                </a:solidFill>
              </a:rPr>
              <a:t>0≤γ&lt;1​</a:t>
            </a:r>
          </a:p>
        </p:txBody>
      </p:sp>
    </p:spTree>
    <p:extLst>
      <p:ext uri="{BB962C8B-B14F-4D97-AF65-F5344CB8AC3E}">
        <p14:creationId xmlns:p14="http://schemas.microsoft.com/office/powerpoint/2010/main" val="3423688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POWERLAW IN REAL WORLD NETWORKS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B66AAD-E2A7-7BAA-7AF8-49EF3FBD83A4}"/>
              </a:ext>
            </a:extLst>
          </p:cNvPr>
          <p:cNvSpPr txBox="1"/>
          <p:nvPr/>
        </p:nvSpPr>
        <p:spPr>
          <a:xfrm>
            <a:off x="141195" y="722780"/>
            <a:ext cx="866662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Ubiquitousness</a:t>
            </a:r>
            <a:r>
              <a:rPr lang="en-US"/>
              <a:t> of power law has been questioned [4].</a:t>
            </a:r>
            <a:endParaRPr lang="it-IT"/>
          </a:p>
          <a:p>
            <a:pPr marL="285750" indent="-285750">
              <a:buChar char="•"/>
            </a:pPr>
            <a:r>
              <a:rPr lang="en-US"/>
              <a:t>Investigations shown that </a:t>
            </a:r>
            <a:r>
              <a:rPr lang="en-US" b="1"/>
              <a:t>scale-free networks</a:t>
            </a:r>
            <a:r>
              <a:rPr lang="en-US"/>
              <a:t> are not so widespread as thought, it turns out that many of them follow a </a:t>
            </a:r>
            <a:r>
              <a:rPr lang="en-US" b="1"/>
              <a:t>power-law distribution with an exponential cut-off  [5], [6]. </a:t>
            </a:r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6D899194-4AC8-B450-EAA1-686DB2C57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3"/>
          <a:stretch/>
        </p:blipFill>
        <p:spPr>
          <a:xfrm>
            <a:off x="141193" y="1999348"/>
            <a:ext cx="4336675" cy="2314651"/>
          </a:xfrm>
          <a:prstGeom prst="rect">
            <a:avLst/>
          </a:prstGeom>
        </p:spPr>
      </p:pic>
      <p:pic>
        <p:nvPicPr>
          <p:cNvPr id="8" name="Immagine 6">
            <a:extLst>
              <a:ext uri="{FF2B5EF4-FFF2-40B4-BE49-F238E27FC236}">
                <a16:creationId xmlns:a16="http://schemas.microsoft.com/office/drawing/2014/main" id="{B4855C1B-96DF-9E5B-19D8-E5005223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34" y="2026085"/>
            <a:ext cx="4289611" cy="228812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C2FC737-D846-5316-C127-6AF13D3FB5E9}"/>
              </a:ext>
            </a:extLst>
          </p:cNvPr>
          <p:cNvSpPr txBox="1"/>
          <p:nvPr/>
        </p:nvSpPr>
        <p:spPr>
          <a:xfrm>
            <a:off x="73958" y="4393828"/>
            <a:ext cx="496868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Calibri"/>
              </a:rPr>
              <a:t>References:</a:t>
            </a:r>
            <a:endParaRPr lang="it-IT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[4] A. D. Broido and A. </a:t>
            </a:r>
            <a:r>
              <a:rPr lang="en-US" sz="1000" i="1" err="1">
                <a:solidFill>
                  <a:schemeClr val="bg2"/>
                </a:solidFill>
                <a:latin typeface="Calibri"/>
              </a:rPr>
              <a:t>Clauset</a:t>
            </a:r>
            <a:r>
              <a:rPr lang="en-US" sz="1000" i="1">
                <a:solidFill>
                  <a:schemeClr val="bg2"/>
                </a:solidFill>
                <a:latin typeface="Calibri"/>
              </a:rPr>
              <a:t>,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Scale-free networks are rare</a:t>
            </a:r>
            <a:endParaRPr lang="it-IT" sz="1000" i="1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[5] Mark E. J. Newman. </a:t>
            </a:r>
            <a:r>
              <a:rPr lang="en-US" sz="1000" i="1" err="1">
                <a:solidFill>
                  <a:schemeClr val="bg2"/>
                </a:solidFill>
                <a:latin typeface="Calibri"/>
              </a:rPr>
              <a:t>Coauthorship</a:t>
            </a:r>
            <a:r>
              <a:rPr lang="en-US" sz="1000" i="1">
                <a:solidFill>
                  <a:schemeClr val="bg2"/>
                </a:solidFill>
                <a:latin typeface="Calibri"/>
              </a:rPr>
              <a:t>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networks and patterns of scientific collaboration</a:t>
            </a:r>
            <a:endParaRPr lang="it-IT" sz="1000" i="1">
              <a:solidFill>
                <a:schemeClr val="bg2"/>
              </a:solidFill>
            </a:endParaRPr>
          </a:p>
          <a:p>
            <a:pPr marL="171450" indent="-1714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[6] Mark E. J. Newman. </a:t>
            </a:r>
            <a:r>
              <a:rPr lang="en-US" sz="1000" b="1" i="1">
                <a:solidFill>
                  <a:schemeClr val="bg2"/>
                </a:solidFill>
                <a:latin typeface="Calibri"/>
              </a:rPr>
              <a:t>Clustering and preferential attachment in growing networks</a:t>
            </a:r>
            <a:endParaRPr lang="en-US" sz="1000" i="1">
              <a:solidFill>
                <a:schemeClr val="bg2"/>
              </a:solidFill>
              <a:latin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5EDD497-E87A-AC93-97A7-E8167AC22AEC}"/>
              </a:ext>
            </a:extLst>
          </p:cNvPr>
          <p:cNvSpPr txBox="1"/>
          <p:nvPr/>
        </p:nvSpPr>
        <p:spPr>
          <a:xfrm>
            <a:off x="100853" y="1543050"/>
            <a:ext cx="62192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dirty="0" err="1">
                <a:solidFill>
                  <a:srgbClr val="C00000"/>
                </a:solidFill>
              </a:rPr>
              <a:t>Powerlaw</a:t>
            </a:r>
            <a:r>
              <a:rPr lang="it-IT" sz="1600" b="1" dirty="0">
                <a:solidFill>
                  <a:srgbClr val="C00000"/>
                </a:solidFill>
              </a:rPr>
              <a:t> with </a:t>
            </a:r>
            <a:r>
              <a:rPr lang="it-IT" sz="1600" b="1" dirty="0" err="1">
                <a:solidFill>
                  <a:srgbClr val="C00000"/>
                </a:solidFill>
              </a:rPr>
              <a:t>exponential</a:t>
            </a:r>
            <a:r>
              <a:rPr lang="it-IT" sz="1600" b="1" dirty="0">
                <a:solidFill>
                  <a:srgbClr val="C00000"/>
                </a:solidFill>
              </a:rPr>
              <a:t> </a:t>
            </a:r>
            <a:r>
              <a:rPr lang="it-IT" sz="1600" b="1" dirty="0" err="1">
                <a:solidFill>
                  <a:srgbClr val="C00000"/>
                </a:solidFill>
              </a:rPr>
              <a:t>cut</a:t>
            </a:r>
            <a:r>
              <a:rPr lang="it-IT" sz="1600" b="1" dirty="0">
                <a:solidFill>
                  <a:srgbClr val="C00000"/>
                </a:solidFill>
              </a:rPr>
              <a:t>-off   </a:t>
            </a:r>
            <a:r>
              <a:rPr lang="en-US" sz="1600" b="1" dirty="0">
                <a:solidFill>
                  <a:srgbClr val="0065FF"/>
                </a:solidFill>
              </a:rPr>
              <a:t>M</a:t>
            </a:r>
            <a:r>
              <a:rPr lang="en-US" sz="1600" b="1" baseline="-25000" dirty="0">
                <a:solidFill>
                  <a:srgbClr val="0065FF"/>
                </a:solidFill>
              </a:rPr>
              <a:t>k</a:t>
            </a:r>
            <a:r>
              <a:rPr lang="en-US" sz="1600" b="1" dirty="0">
                <a:solidFill>
                  <a:srgbClr val="0065FF"/>
                </a:solidFill>
              </a:rPr>
              <a:t> ∼ Ck</a:t>
            </a:r>
            <a:r>
              <a:rPr lang="en-US" sz="1600" b="1" baseline="30000" dirty="0">
                <a:solidFill>
                  <a:srgbClr val="0065FF"/>
                </a:solidFill>
              </a:rPr>
              <a:t>-</a:t>
            </a:r>
            <a:r>
              <a:rPr lang="en-US" sz="1600" b="1" baseline="30000" dirty="0" err="1">
                <a:solidFill>
                  <a:srgbClr val="0065FF"/>
                </a:solidFill>
              </a:rPr>
              <a:t>λ</a:t>
            </a:r>
            <a:r>
              <a:rPr lang="en-US" sz="1600" b="1" dirty="0" err="1">
                <a:solidFill>
                  <a:srgbClr val="FF5D00"/>
                </a:solidFill>
              </a:rPr>
              <a:t>γ</a:t>
            </a:r>
            <a:r>
              <a:rPr lang="en-US" sz="1600" b="1" baseline="30000" dirty="0">
                <a:solidFill>
                  <a:srgbClr val="FF5D00"/>
                </a:solidFill>
              </a:rPr>
              <a:t>-k</a:t>
            </a:r>
            <a:r>
              <a:rPr lang="en-US" dirty="0">
                <a:solidFill>
                  <a:srgbClr val="AB0505"/>
                </a:solidFill>
              </a:rPr>
              <a:t> </a:t>
            </a:r>
            <a:r>
              <a:rPr lang="en-US" dirty="0"/>
              <a:t>|</a:t>
            </a:r>
            <a:r>
              <a:rPr lang="en-US" dirty="0">
                <a:solidFill>
                  <a:srgbClr val="AB0505"/>
                </a:solidFill>
              </a:rPr>
              <a:t> </a:t>
            </a:r>
            <a:r>
              <a:rPr lang="en-US" dirty="0">
                <a:solidFill>
                  <a:srgbClr val="FF5D00"/>
                </a:solidFill>
              </a:rPr>
              <a:t>0≤γ&lt;1​</a:t>
            </a:r>
          </a:p>
        </p:txBody>
      </p:sp>
    </p:spTree>
    <p:extLst>
      <p:ext uri="{BB962C8B-B14F-4D97-AF65-F5344CB8AC3E}">
        <p14:creationId xmlns:p14="http://schemas.microsoft.com/office/powerpoint/2010/main" val="4023194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THEORETICHAL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</p:spTree>
    <p:extLst>
      <p:ext uri="{BB962C8B-B14F-4D97-AF65-F5344CB8AC3E}">
        <p14:creationId xmlns:p14="http://schemas.microsoft.com/office/powerpoint/2010/main" val="3487971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THEORETICHAL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</p:spTree>
    <p:extLst>
      <p:ext uri="{BB962C8B-B14F-4D97-AF65-F5344CB8AC3E}">
        <p14:creationId xmlns:p14="http://schemas.microsoft.com/office/powerpoint/2010/main" val="323695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THEORETICHAL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5F6C6F5-2E4F-2E7D-8BCD-40B3BD183110}"/>
              </a:ext>
            </a:extLst>
          </p:cNvPr>
          <p:cNvSpPr txBox="1"/>
          <p:nvPr/>
        </p:nvSpPr>
        <p:spPr>
          <a:xfrm>
            <a:off x="8362" y="914400"/>
            <a:ext cx="49873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The </a:t>
            </a:r>
            <a:r>
              <a:rPr lang="it-IT" sz="1600" err="1"/>
              <a:t>preferrential</a:t>
            </a:r>
            <a:r>
              <a:rPr lang="it-IT" sz="1600"/>
              <a:t> attachment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dictated</a:t>
            </a:r>
            <a:r>
              <a:rPr lang="it-IT" sz="1600"/>
              <a:t> by the so </a:t>
            </a:r>
            <a:r>
              <a:rPr lang="it-IT" sz="1600" err="1"/>
              <a:t>called</a:t>
            </a:r>
            <a:r>
              <a:rPr lang="it-IT" sz="1600"/>
              <a:t> </a:t>
            </a:r>
            <a:r>
              <a:rPr lang="it-IT" sz="1600" b="1"/>
              <a:t>attachment </a:t>
            </a:r>
            <a:r>
              <a:rPr lang="it-IT" sz="1600" b="1" err="1"/>
              <a:t>function</a:t>
            </a:r>
            <a:r>
              <a:rPr lang="it-IT" sz="1600" b="1"/>
              <a:t> </a:t>
            </a:r>
            <a:r>
              <a:rPr lang="it-IT" sz="1600" b="1">
                <a:solidFill>
                  <a:srgbClr val="AB0505"/>
                </a:solidFill>
              </a:rPr>
              <a:t>f(d</a:t>
            </a:r>
            <a:r>
              <a:rPr lang="it-IT" sz="1600" b="1" baseline="-25000">
                <a:solidFill>
                  <a:srgbClr val="AB0505"/>
                </a:solidFill>
              </a:rPr>
              <a:t>v</a:t>
            </a:r>
            <a:r>
              <a:rPr lang="it-IT" sz="1600" b="1">
                <a:solidFill>
                  <a:srgbClr val="AB0505"/>
                </a:solidFill>
              </a:rPr>
              <a:t>(t)) = d</a:t>
            </a:r>
            <a:r>
              <a:rPr lang="it-IT" sz="1600" b="1" baseline="-25000">
                <a:solidFill>
                  <a:srgbClr val="AB0505"/>
                </a:solidFill>
              </a:rPr>
              <a:t>v</a:t>
            </a:r>
            <a:r>
              <a:rPr lang="it-IT" sz="1600" b="1">
                <a:solidFill>
                  <a:srgbClr val="AB0505"/>
                </a:solidFill>
              </a:rPr>
              <a:t>(t)</a:t>
            </a:r>
            <a:r>
              <a:rPr lang="en-US" sz="1600" b="1" baseline="30000">
                <a:solidFill>
                  <a:srgbClr val="AB0505"/>
                </a:solidFill>
              </a:rPr>
              <a:t>γ</a:t>
            </a:r>
            <a:endParaRPr lang="it-IT" sz="1600" baseline="30000">
              <a:solidFill>
                <a:srgbClr val="AB0505"/>
              </a:solidFill>
            </a:endParaRPr>
          </a:p>
        </p:txBody>
      </p:sp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</p:spTree>
    <p:extLst>
      <p:ext uri="{BB962C8B-B14F-4D97-AF65-F5344CB8AC3E}">
        <p14:creationId xmlns:p14="http://schemas.microsoft.com/office/powerpoint/2010/main" val="2058849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THEORETICHAL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5F6C6F5-2E4F-2E7D-8BCD-40B3BD183110}"/>
              </a:ext>
            </a:extLst>
          </p:cNvPr>
          <p:cNvSpPr txBox="1"/>
          <p:nvPr/>
        </p:nvSpPr>
        <p:spPr>
          <a:xfrm>
            <a:off x="8362" y="914400"/>
            <a:ext cx="49873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The </a:t>
            </a:r>
            <a:r>
              <a:rPr lang="it-IT" sz="1600" err="1"/>
              <a:t>preferrential</a:t>
            </a:r>
            <a:r>
              <a:rPr lang="it-IT" sz="1600"/>
              <a:t> attachment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dictated</a:t>
            </a:r>
            <a:r>
              <a:rPr lang="it-IT" sz="1600"/>
              <a:t> by the so </a:t>
            </a:r>
            <a:r>
              <a:rPr lang="it-IT" sz="1600" err="1"/>
              <a:t>called</a:t>
            </a:r>
            <a:r>
              <a:rPr lang="it-IT" sz="1600"/>
              <a:t> </a:t>
            </a:r>
            <a:r>
              <a:rPr lang="it-IT" sz="1600" b="1"/>
              <a:t>attachment </a:t>
            </a:r>
            <a:r>
              <a:rPr lang="it-IT" sz="1600" b="1" err="1"/>
              <a:t>function</a:t>
            </a:r>
            <a:r>
              <a:rPr lang="it-IT" sz="1600" b="1"/>
              <a:t> </a:t>
            </a:r>
            <a:r>
              <a:rPr lang="it-IT" sz="1600" b="1">
                <a:solidFill>
                  <a:srgbClr val="AB0505"/>
                </a:solidFill>
              </a:rPr>
              <a:t>f(d</a:t>
            </a:r>
            <a:r>
              <a:rPr lang="it-IT" sz="1600" b="1" baseline="-25000">
                <a:solidFill>
                  <a:srgbClr val="AB0505"/>
                </a:solidFill>
              </a:rPr>
              <a:t>v</a:t>
            </a:r>
            <a:r>
              <a:rPr lang="it-IT" sz="1600" b="1">
                <a:solidFill>
                  <a:srgbClr val="AB0505"/>
                </a:solidFill>
              </a:rPr>
              <a:t>(t)) = d</a:t>
            </a:r>
            <a:r>
              <a:rPr lang="it-IT" sz="1600" b="1" baseline="-25000">
                <a:solidFill>
                  <a:srgbClr val="AB0505"/>
                </a:solidFill>
              </a:rPr>
              <a:t>v</a:t>
            </a:r>
            <a:r>
              <a:rPr lang="it-IT" sz="1600" b="1">
                <a:solidFill>
                  <a:srgbClr val="AB0505"/>
                </a:solidFill>
              </a:rPr>
              <a:t>(t)</a:t>
            </a:r>
            <a:r>
              <a:rPr lang="en-US" sz="1600" b="1" baseline="30000">
                <a:solidFill>
                  <a:srgbClr val="AB0505"/>
                </a:solidFill>
              </a:rPr>
              <a:t>γ</a:t>
            </a:r>
            <a:endParaRPr lang="it-IT" sz="1600" baseline="30000">
              <a:solidFill>
                <a:srgbClr val="AB0505"/>
              </a:solidFill>
            </a:endParaRPr>
          </a:p>
        </p:txBody>
      </p:sp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pic>
        <p:nvPicPr>
          <p:cNvPr id="37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4055D1-E185-08E6-69A0-0457BB34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67" t="245" r="-163" b="909"/>
          <a:stretch/>
        </p:blipFill>
        <p:spPr>
          <a:xfrm>
            <a:off x="3156492" y="1776396"/>
            <a:ext cx="1488057" cy="756259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</p:spTree>
    <p:extLst>
      <p:ext uri="{BB962C8B-B14F-4D97-AF65-F5344CB8AC3E}">
        <p14:creationId xmlns:p14="http://schemas.microsoft.com/office/powerpoint/2010/main" val="3555207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THEORETICHAL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5F6C6F5-2E4F-2E7D-8BCD-40B3BD183110}"/>
              </a:ext>
            </a:extLst>
          </p:cNvPr>
          <p:cNvSpPr txBox="1"/>
          <p:nvPr/>
        </p:nvSpPr>
        <p:spPr>
          <a:xfrm>
            <a:off x="8362" y="914400"/>
            <a:ext cx="49873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The </a:t>
            </a:r>
            <a:r>
              <a:rPr lang="it-IT" sz="1600" err="1"/>
              <a:t>preferrential</a:t>
            </a:r>
            <a:r>
              <a:rPr lang="it-IT" sz="1600"/>
              <a:t> attachment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dictated</a:t>
            </a:r>
            <a:r>
              <a:rPr lang="it-IT" sz="1600"/>
              <a:t> by the so </a:t>
            </a:r>
            <a:r>
              <a:rPr lang="it-IT" sz="1600" err="1"/>
              <a:t>called</a:t>
            </a:r>
            <a:r>
              <a:rPr lang="it-IT" sz="1600"/>
              <a:t> </a:t>
            </a:r>
            <a:r>
              <a:rPr lang="it-IT" sz="1600" b="1"/>
              <a:t>attachment </a:t>
            </a:r>
            <a:r>
              <a:rPr lang="it-IT" sz="1600" b="1" err="1"/>
              <a:t>function</a:t>
            </a:r>
            <a:r>
              <a:rPr lang="it-IT" sz="1600" b="1"/>
              <a:t> </a:t>
            </a:r>
            <a:r>
              <a:rPr lang="it-IT" sz="1600" b="1">
                <a:solidFill>
                  <a:srgbClr val="AB0505"/>
                </a:solidFill>
              </a:rPr>
              <a:t>f(d</a:t>
            </a:r>
            <a:r>
              <a:rPr lang="it-IT" sz="1600" b="1" baseline="-25000">
                <a:solidFill>
                  <a:srgbClr val="AB0505"/>
                </a:solidFill>
              </a:rPr>
              <a:t>v</a:t>
            </a:r>
            <a:r>
              <a:rPr lang="it-IT" sz="1600" b="1">
                <a:solidFill>
                  <a:srgbClr val="AB0505"/>
                </a:solidFill>
              </a:rPr>
              <a:t>(t)) = d</a:t>
            </a:r>
            <a:r>
              <a:rPr lang="it-IT" sz="1600" b="1" baseline="-25000">
                <a:solidFill>
                  <a:srgbClr val="AB0505"/>
                </a:solidFill>
              </a:rPr>
              <a:t>v</a:t>
            </a:r>
            <a:r>
              <a:rPr lang="it-IT" sz="1600" b="1">
                <a:solidFill>
                  <a:srgbClr val="AB0505"/>
                </a:solidFill>
              </a:rPr>
              <a:t>(t)</a:t>
            </a:r>
            <a:r>
              <a:rPr lang="en-US" sz="1600" b="1" baseline="30000">
                <a:solidFill>
                  <a:srgbClr val="AB0505"/>
                </a:solidFill>
              </a:rPr>
              <a:t>γ</a:t>
            </a:r>
            <a:endParaRPr lang="it-IT" sz="1600" baseline="30000">
              <a:solidFill>
                <a:srgbClr val="AB0505"/>
              </a:solidFill>
            </a:endParaRPr>
          </a:p>
        </p:txBody>
      </p:sp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pic>
        <p:nvPicPr>
          <p:cNvPr id="37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4055D1-E185-08E6-69A0-0457BB34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67" t="245" r="-163" b="909"/>
          <a:stretch/>
        </p:blipFill>
        <p:spPr>
          <a:xfrm>
            <a:off x="3156492" y="1776396"/>
            <a:ext cx="1488057" cy="756259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7E5F874-1C9F-0F45-47DD-B8B8F571E7D0}"/>
              </a:ext>
            </a:extLst>
          </p:cNvPr>
          <p:cNvSpPr txBox="1"/>
          <p:nvPr/>
        </p:nvSpPr>
        <p:spPr>
          <a:xfrm>
            <a:off x="1393" y="3040100"/>
            <a:ext cx="6806424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Vertex </a:t>
            </a:r>
            <a:r>
              <a:rPr lang="it-IT" sz="1800" b="1" err="1">
                <a:solidFill>
                  <a:srgbClr val="FF5D00"/>
                </a:solidFill>
              </a:rPr>
              <a:t>trajectory</a:t>
            </a:r>
            <a:r>
              <a:rPr lang="it-IT" sz="1800" b="1">
                <a:solidFill>
                  <a:srgbClr val="FF5D00"/>
                </a:solidFill>
              </a:rPr>
              <a:t>:</a:t>
            </a:r>
          </a:p>
          <a:p>
            <a:pPr marL="285750" indent="-285750">
              <a:buChar char="•"/>
            </a:pPr>
            <a:endParaRPr lang="it-IT" sz="1600" b="1">
              <a:solidFill>
                <a:srgbClr val="FF9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81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THEORETICHAL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5F6C6F5-2E4F-2E7D-8BCD-40B3BD183110}"/>
              </a:ext>
            </a:extLst>
          </p:cNvPr>
          <p:cNvSpPr txBox="1"/>
          <p:nvPr/>
        </p:nvSpPr>
        <p:spPr>
          <a:xfrm>
            <a:off x="8362" y="914400"/>
            <a:ext cx="49873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The </a:t>
            </a:r>
            <a:r>
              <a:rPr lang="it-IT" sz="1600" err="1"/>
              <a:t>preferrential</a:t>
            </a:r>
            <a:r>
              <a:rPr lang="it-IT" sz="1600"/>
              <a:t> attachment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dictated</a:t>
            </a:r>
            <a:r>
              <a:rPr lang="it-IT" sz="1600"/>
              <a:t> by the so </a:t>
            </a:r>
            <a:r>
              <a:rPr lang="it-IT" sz="1600" err="1"/>
              <a:t>called</a:t>
            </a:r>
            <a:r>
              <a:rPr lang="it-IT" sz="1600"/>
              <a:t> </a:t>
            </a:r>
            <a:r>
              <a:rPr lang="it-IT" sz="1600" b="1"/>
              <a:t>attachment </a:t>
            </a:r>
            <a:r>
              <a:rPr lang="it-IT" sz="1600" b="1" err="1"/>
              <a:t>function</a:t>
            </a:r>
            <a:r>
              <a:rPr lang="it-IT" sz="1600" b="1"/>
              <a:t> </a:t>
            </a:r>
            <a:r>
              <a:rPr lang="it-IT" sz="1600" b="1">
                <a:solidFill>
                  <a:srgbClr val="AB0505"/>
                </a:solidFill>
              </a:rPr>
              <a:t>f(d</a:t>
            </a:r>
            <a:r>
              <a:rPr lang="it-IT" sz="1600" b="1" baseline="-25000">
                <a:solidFill>
                  <a:srgbClr val="AB0505"/>
                </a:solidFill>
              </a:rPr>
              <a:t>v</a:t>
            </a:r>
            <a:r>
              <a:rPr lang="it-IT" sz="1600" b="1">
                <a:solidFill>
                  <a:srgbClr val="AB0505"/>
                </a:solidFill>
              </a:rPr>
              <a:t>(t)) = d</a:t>
            </a:r>
            <a:r>
              <a:rPr lang="it-IT" sz="1600" b="1" baseline="-25000">
                <a:solidFill>
                  <a:srgbClr val="AB0505"/>
                </a:solidFill>
              </a:rPr>
              <a:t>v</a:t>
            </a:r>
            <a:r>
              <a:rPr lang="it-IT" sz="1600" b="1">
                <a:solidFill>
                  <a:srgbClr val="AB0505"/>
                </a:solidFill>
              </a:rPr>
              <a:t>(t)</a:t>
            </a:r>
            <a:r>
              <a:rPr lang="en-US" sz="1600" b="1" baseline="30000">
                <a:solidFill>
                  <a:srgbClr val="AB0505"/>
                </a:solidFill>
              </a:rPr>
              <a:t>γ</a:t>
            </a:r>
            <a:endParaRPr lang="it-IT" sz="1600" baseline="30000">
              <a:solidFill>
                <a:srgbClr val="AB0505"/>
              </a:solidFill>
            </a:endParaRPr>
          </a:p>
        </p:txBody>
      </p:sp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pic>
        <p:nvPicPr>
          <p:cNvPr id="37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4055D1-E185-08E6-69A0-0457BB34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67" t="245" r="-163" b="909"/>
          <a:stretch/>
        </p:blipFill>
        <p:spPr>
          <a:xfrm>
            <a:off x="3156492" y="1776396"/>
            <a:ext cx="1488057" cy="756259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7E5F874-1C9F-0F45-47DD-B8B8F571E7D0}"/>
              </a:ext>
            </a:extLst>
          </p:cNvPr>
          <p:cNvSpPr txBox="1"/>
          <p:nvPr/>
        </p:nvSpPr>
        <p:spPr>
          <a:xfrm>
            <a:off x="1393" y="3040100"/>
            <a:ext cx="680642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Vertex </a:t>
            </a:r>
            <a:r>
              <a:rPr lang="it-IT" sz="1800" b="1" err="1">
                <a:solidFill>
                  <a:srgbClr val="FF5D00"/>
                </a:solidFill>
              </a:rPr>
              <a:t>trajectory</a:t>
            </a:r>
            <a:r>
              <a:rPr lang="it-IT" sz="1800" b="1">
                <a:solidFill>
                  <a:srgbClr val="FF5D00"/>
                </a:solidFill>
              </a:rPr>
              <a:t>:</a:t>
            </a:r>
          </a:p>
          <a:p>
            <a:pPr marL="285750" indent="-285750">
              <a:buChar char="•"/>
            </a:pPr>
            <a:endParaRPr lang="it-IT" sz="1600"/>
          </a:p>
          <a:p>
            <a:pPr marL="285750" indent="-285750">
              <a:buChar char="•"/>
            </a:pPr>
            <a:r>
              <a:rPr lang="it-IT" sz="1600" err="1"/>
              <a:t>Let</a:t>
            </a:r>
            <a:r>
              <a:rPr lang="it-IT" sz="1600">
                <a:solidFill>
                  <a:srgbClr val="FF9A00"/>
                </a:solidFill>
              </a:rPr>
              <a:t> </a:t>
            </a:r>
            <a:r>
              <a:rPr lang="it-IT" sz="1600" b="1">
                <a:solidFill>
                  <a:srgbClr val="FF9A00"/>
                </a:solidFill>
              </a:rPr>
              <a:t>t</a:t>
            </a:r>
            <a:r>
              <a:rPr lang="it-IT" sz="1600" b="1" baseline="-25000">
                <a:solidFill>
                  <a:srgbClr val="FF9A00"/>
                </a:solidFill>
              </a:rPr>
              <a:t>v</a:t>
            </a:r>
            <a:r>
              <a:rPr lang="it-IT" sz="1600" b="1" baseline="-25000"/>
              <a:t> </a:t>
            </a:r>
            <a:r>
              <a:rPr lang="it-IT" sz="1600"/>
              <a:t>time ste in </a:t>
            </a:r>
            <a:r>
              <a:rPr lang="it-IT" sz="1600" err="1"/>
              <a:t>which</a:t>
            </a:r>
            <a:r>
              <a:rPr lang="it-IT" sz="1600" b="1"/>
              <a:t> v</a:t>
            </a:r>
            <a:r>
              <a:rPr lang="it-IT" sz="1600"/>
              <a:t> </a:t>
            </a:r>
            <a:r>
              <a:rPr lang="it-IT" sz="1600" err="1"/>
              <a:t>appears</a:t>
            </a:r>
            <a:r>
              <a:rPr lang="it-IT" sz="1600"/>
              <a:t> in the </a:t>
            </a:r>
            <a:r>
              <a:rPr lang="it-IT" sz="1600" err="1"/>
              <a:t>graph</a:t>
            </a:r>
            <a:r>
              <a:rPr lang="it-IT" sz="1600"/>
              <a:t>;</a:t>
            </a:r>
            <a:br>
              <a:rPr lang="it-IT" sz="1600">
                <a:solidFill>
                  <a:srgbClr val="FF9A00"/>
                </a:solidFill>
              </a:rPr>
            </a:br>
            <a:endParaRPr lang="it-IT" sz="1600" b="1">
              <a:solidFill>
                <a:srgbClr val="FF9A00"/>
              </a:solidFill>
            </a:endParaRPr>
          </a:p>
        </p:txBody>
      </p:sp>
      <p:pic>
        <p:nvPicPr>
          <p:cNvPr id="61" name="Immagine 61">
            <a:extLst>
              <a:ext uri="{FF2B5EF4-FFF2-40B4-BE49-F238E27FC236}">
                <a16:creationId xmlns:a16="http://schemas.microsoft.com/office/drawing/2014/main" id="{7B381897-8C55-F62F-717B-CF58B1976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272" y="3235839"/>
            <a:ext cx="4485578" cy="18638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237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2;p38">
            <a:extLst>
              <a:ext uri="{FF2B5EF4-FFF2-40B4-BE49-F238E27FC236}">
                <a16:creationId xmlns:a16="http://schemas.microsoft.com/office/drawing/2014/main" id="{86428FA5-A59D-CA2E-87BF-A9AA2839B953}"/>
              </a:ext>
            </a:extLst>
          </p:cNvPr>
          <p:cNvSpPr/>
          <p:nvPr/>
        </p:nvSpPr>
        <p:spPr>
          <a:xfrm>
            <a:off x="361281" y="1776396"/>
            <a:ext cx="4448496" cy="9111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996662" y="42222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THEORETICHAL MODEL</a:t>
            </a:r>
          </a:p>
        </p:txBody>
      </p:sp>
      <p:pic>
        <p:nvPicPr>
          <p:cNvPr id="31" name="Immagine 31">
            <a:extLst>
              <a:ext uri="{FF2B5EF4-FFF2-40B4-BE49-F238E27FC236}">
                <a16:creationId xmlns:a16="http://schemas.microsoft.com/office/drawing/2014/main" id="{37C65476-4335-6641-7598-D45DC00A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80" y="608111"/>
            <a:ext cx="3781657" cy="255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5F6C6F5-2E4F-2E7D-8BCD-40B3BD183110}"/>
              </a:ext>
            </a:extLst>
          </p:cNvPr>
          <p:cNvSpPr txBox="1"/>
          <p:nvPr/>
        </p:nvSpPr>
        <p:spPr>
          <a:xfrm>
            <a:off x="8362" y="914400"/>
            <a:ext cx="49873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The </a:t>
            </a:r>
            <a:r>
              <a:rPr lang="it-IT" sz="1600" err="1"/>
              <a:t>preferrential</a:t>
            </a:r>
            <a:r>
              <a:rPr lang="it-IT" sz="1600"/>
              <a:t> attachment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dictated</a:t>
            </a:r>
            <a:r>
              <a:rPr lang="it-IT" sz="1600"/>
              <a:t> by the so </a:t>
            </a:r>
            <a:r>
              <a:rPr lang="it-IT" sz="1600" err="1"/>
              <a:t>called</a:t>
            </a:r>
            <a:r>
              <a:rPr lang="it-IT" sz="1600"/>
              <a:t> </a:t>
            </a:r>
            <a:r>
              <a:rPr lang="it-IT" sz="1600" b="1"/>
              <a:t>attachment </a:t>
            </a:r>
            <a:r>
              <a:rPr lang="it-IT" sz="1600" b="1" err="1"/>
              <a:t>function</a:t>
            </a:r>
            <a:r>
              <a:rPr lang="it-IT" sz="1600" b="1"/>
              <a:t> </a:t>
            </a:r>
            <a:r>
              <a:rPr lang="it-IT" sz="1600" b="1">
                <a:solidFill>
                  <a:srgbClr val="AB0505"/>
                </a:solidFill>
              </a:rPr>
              <a:t>f(d</a:t>
            </a:r>
            <a:r>
              <a:rPr lang="it-IT" sz="1600" b="1" baseline="-25000">
                <a:solidFill>
                  <a:srgbClr val="AB0505"/>
                </a:solidFill>
              </a:rPr>
              <a:t>v</a:t>
            </a:r>
            <a:r>
              <a:rPr lang="it-IT" sz="1600" b="1">
                <a:solidFill>
                  <a:srgbClr val="AB0505"/>
                </a:solidFill>
              </a:rPr>
              <a:t>(t)) = d</a:t>
            </a:r>
            <a:r>
              <a:rPr lang="it-IT" sz="1600" b="1" baseline="-25000">
                <a:solidFill>
                  <a:srgbClr val="AB0505"/>
                </a:solidFill>
              </a:rPr>
              <a:t>v</a:t>
            </a:r>
            <a:r>
              <a:rPr lang="it-IT" sz="1600" b="1">
                <a:solidFill>
                  <a:srgbClr val="AB0505"/>
                </a:solidFill>
              </a:rPr>
              <a:t>(t)</a:t>
            </a:r>
            <a:r>
              <a:rPr lang="en-US" sz="1600" b="1" baseline="30000">
                <a:solidFill>
                  <a:srgbClr val="AB0505"/>
                </a:solidFill>
              </a:rPr>
              <a:t>γ</a:t>
            </a:r>
            <a:endParaRPr lang="it-IT" sz="1600" baseline="30000">
              <a:solidFill>
                <a:srgbClr val="AB0505"/>
              </a:solidFill>
            </a:endParaRPr>
          </a:p>
        </p:txBody>
      </p:sp>
      <p:pic>
        <p:nvPicPr>
          <p:cNvPr id="33" name="Immagine 33">
            <a:extLst>
              <a:ext uri="{FF2B5EF4-FFF2-40B4-BE49-F238E27FC236}">
                <a16:creationId xmlns:a16="http://schemas.microsoft.com/office/drawing/2014/main" id="{8B2251C4-A1A9-6F66-34D0-6A835FD3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9" y="1774522"/>
            <a:ext cx="4276492" cy="765083"/>
          </a:xfrm>
          <a:prstGeom prst="rect">
            <a:avLst/>
          </a:prstGeom>
        </p:spPr>
      </p:pic>
      <p:pic>
        <p:nvPicPr>
          <p:cNvPr id="36" name="Immagine 36">
            <a:extLst>
              <a:ext uri="{FF2B5EF4-FFF2-40B4-BE49-F238E27FC236}">
                <a16:creationId xmlns:a16="http://schemas.microsoft.com/office/drawing/2014/main" id="{86362E9F-4709-EE47-DFAB-94BCEF1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92" y="1884788"/>
            <a:ext cx="1451051" cy="537581"/>
          </a:xfrm>
          <a:prstGeom prst="rect">
            <a:avLst/>
          </a:prstGeom>
        </p:spPr>
      </p:pic>
      <p:pic>
        <p:nvPicPr>
          <p:cNvPr id="37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4055D1-E185-08E6-69A0-0457BB34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67" t="245" r="-163" b="909"/>
          <a:stretch/>
        </p:blipFill>
        <p:spPr>
          <a:xfrm>
            <a:off x="3156492" y="1776396"/>
            <a:ext cx="1488057" cy="756259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D9AF075-AD6A-D39C-194E-7D04E742B768}"/>
              </a:ext>
            </a:extLst>
          </p:cNvPr>
          <p:cNvSpPr txBox="1"/>
          <p:nvPr/>
        </p:nvSpPr>
        <p:spPr>
          <a:xfrm>
            <a:off x="5193681" y="607742"/>
            <a:ext cx="213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it-IT" sz="1200" b="1">
                <a:solidFill>
                  <a:srgbClr val="FF9A00"/>
                </a:solidFill>
              </a:rPr>
              <a:t>(</a:t>
            </a:r>
            <a:r>
              <a:rPr lang="it-IT" sz="1200" b="1" err="1">
                <a:solidFill>
                  <a:srgbClr val="FF9A00"/>
                </a:solidFill>
              </a:rPr>
              <a:t>Node</a:t>
            </a:r>
            <a:r>
              <a:rPr lang="it-IT" sz="1200" b="1">
                <a:solidFill>
                  <a:srgbClr val="FF9A00"/>
                </a:solidFill>
              </a:rPr>
              <a:t> + Edge)</a:t>
            </a:r>
            <a:r>
              <a:rPr lang="it-IT" sz="1200" b="1"/>
              <a:t> </a:t>
            </a:r>
            <a:r>
              <a:rPr lang="it-IT" sz="1200"/>
              <a:t>event</a:t>
            </a:r>
            <a:r>
              <a:rPr lang="en-US" sz="1200"/>
              <a:t>​, </a:t>
            </a:r>
            <a:r>
              <a:rPr lang="en-US" sz="1200" b="1">
                <a:solidFill>
                  <a:srgbClr val="AB0505"/>
                </a:solidFill>
              </a:rPr>
              <a:t>p</a:t>
            </a:r>
            <a:endParaRPr lang="it-IT" sz="1200" b="1">
              <a:solidFill>
                <a:srgbClr val="AB0505"/>
              </a:solidFill>
            </a:endParaRPr>
          </a:p>
          <a:p>
            <a:pPr>
              <a:buChar char="•"/>
            </a:pPr>
            <a:r>
              <a:rPr lang="it-IT" sz="1200" b="1">
                <a:solidFill>
                  <a:srgbClr val="00A2FF"/>
                </a:solidFill>
              </a:rPr>
              <a:t>Edge </a:t>
            </a:r>
            <a:r>
              <a:rPr lang="it-IT" sz="1200"/>
              <a:t>event</a:t>
            </a:r>
            <a:r>
              <a:rPr lang="it-IT" sz="1200" b="1"/>
              <a:t>, </a:t>
            </a:r>
            <a:r>
              <a:rPr lang="it-IT" sz="1200" b="1">
                <a:solidFill>
                  <a:srgbClr val="AB0505"/>
                </a:solidFill>
              </a:rPr>
              <a:t>(1-p) 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27E5F874-1C9F-0F45-47DD-B8B8F571E7D0}"/>
              </a:ext>
            </a:extLst>
          </p:cNvPr>
          <p:cNvSpPr txBox="1"/>
          <p:nvPr/>
        </p:nvSpPr>
        <p:spPr>
          <a:xfrm>
            <a:off x="1393" y="3040100"/>
            <a:ext cx="6806424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Vertex </a:t>
            </a:r>
            <a:r>
              <a:rPr lang="it-IT" sz="1800" b="1" err="1">
                <a:solidFill>
                  <a:srgbClr val="FF5D00"/>
                </a:solidFill>
              </a:rPr>
              <a:t>trajectory</a:t>
            </a:r>
            <a:r>
              <a:rPr lang="it-IT" sz="1800" b="1">
                <a:solidFill>
                  <a:srgbClr val="FF5D00"/>
                </a:solidFill>
              </a:rPr>
              <a:t>:</a:t>
            </a:r>
          </a:p>
          <a:p>
            <a:pPr marL="285750" indent="-285750">
              <a:buChar char="•"/>
            </a:pPr>
            <a:endParaRPr lang="it-IT" sz="1600"/>
          </a:p>
          <a:p>
            <a:pPr marL="285750" indent="-285750">
              <a:buChar char="•"/>
            </a:pPr>
            <a:r>
              <a:rPr lang="it-IT" sz="1600" err="1"/>
              <a:t>Let</a:t>
            </a:r>
            <a:r>
              <a:rPr lang="it-IT" sz="1600">
                <a:solidFill>
                  <a:srgbClr val="FF9A00"/>
                </a:solidFill>
              </a:rPr>
              <a:t> </a:t>
            </a:r>
            <a:r>
              <a:rPr lang="it-IT" sz="1600" b="1">
                <a:solidFill>
                  <a:srgbClr val="FF9A00"/>
                </a:solidFill>
              </a:rPr>
              <a:t>t</a:t>
            </a:r>
            <a:r>
              <a:rPr lang="it-IT" sz="1600" b="1" baseline="-25000">
                <a:solidFill>
                  <a:srgbClr val="FF9A00"/>
                </a:solidFill>
              </a:rPr>
              <a:t>v</a:t>
            </a:r>
            <a:r>
              <a:rPr lang="it-IT" sz="1600" b="1" baseline="-25000"/>
              <a:t> </a:t>
            </a:r>
            <a:r>
              <a:rPr lang="it-IT" sz="1600"/>
              <a:t>time ste in </a:t>
            </a:r>
            <a:r>
              <a:rPr lang="it-IT" sz="1600" err="1"/>
              <a:t>which</a:t>
            </a:r>
            <a:r>
              <a:rPr lang="it-IT" sz="1600" b="1"/>
              <a:t> v</a:t>
            </a:r>
            <a:r>
              <a:rPr lang="it-IT" sz="1600"/>
              <a:t> </a:t>
            </a:r>
            <a:r>
              <a:rPr lang="it-IT" sz="1600" err="1"/>
              <a:t>appears</a:t>
            </a:r>
            <a:r>
              <a:rPr lang="it-IT" sz="1600"/>
              <a:t> in the </a:t>
            </a:r>
            <a:r>
              <a:rPr lang="it-IT" sz="1600" err="1"/>
              <a:t>graph</a:t>
            </a:r>
            <a:r>
              <a:rPr lang="it-IT" sz="1600"/>
              <a:t>;</a:t>
            </a:r>
          </a:p>
          <a:p>
            <a:pPr marL="285750" indent="-285750">
              <a:buChar char="•"/>
            </a:pPr>
            <a:endParaRPr lang="it-IT" sz="1600"/>
          </a:p>
          <a:p>
            <a:pPr marL="285750" indent="-285750">
              <a:buChar char="•"/>
            </a:pPr>
            <a:r>
              <a:rPr lang="it-IT" sz="1600"/>
              <a:t>The vertex </a:t>
            </a:r>
            <a:r>
              <a:rPr lang="it-IT" sz="1600" err="1"/>
              <a:t>trajectory</a:t>
            </a:r>
            <a:r>
              <a:rPr lang="it-IT" sz="1600"/>
              <a:t> </a:t>
            </a:r>
            <a:r>
              <a:rPr lang="it-IT" sz="1600" b="1">
                <a:solidFill>
                  <a:srgbClr val="FF5D00"/>
                </a:solidFill>
              </a:rPr>
              <a:t>d</a:t>
            </a:r>
            <a:r>
              <a:rPr lang="it-IT" sz="1600" b="1" baseline="-25000">
                <a:solidFill>
                  <a:srgbClr val="FF5D00"/>
                </a:solidFill>
              </a:rPr>
              <a:t>v</a:t>
            </a:r>
            <a:r>
              <a:rPr lang="it-IT" sz="1600" b="1">
                <a:solidFill>
                  <a:srgbClr val="FF5D00"/>
                </a:solidFill>
              </a:rPr>
              <a:t>(t)</a:t>
            </a:r>
            <a:r>
              <a:rPr lang="it-IT" sz="1600"/>
              <a:t> </a:t>
            </a:r>
            <a:r>
              <a:rPr lang="it-IT" sz="1600" err="1"/>
              <a:t>is</a:t>
            </a:r>
            <a:r>
              <a:rPr lang="it-IT" sz="1600"/>
              <a:t> </a:t>
            </a:r>
            <a:r>
              <a:rPr lang="it-IT" sz="1600" err="1"/>
              <a:t>thesequence</a:t>
            </a:r>
            <a:r>
              <a:rPr lang="it-IT" sz="1600"/>
              <a:t>: </a:t>
            </a:r>
            <a:br>
              <a:rPr lang="it-IT" sz="1600"/>
            </a:br>
            <a:br>
              <a:rPr lang="it-IT" sz="1600">
                <a:solidFill>
                  <a:srgbClr val="FF9A00"/>
                </a:solidFill>
              </a:rPr>
            </a:br>
            <a:endParaRPr lang="it-IT" sz="1600" b="1">
              <a:solidFill>
                <a:srgbClr val="FF9A00"/>
              </a:solidFill>
            </a:endParaRPr>
          </a:p>
        </p:txBody>
      </p:sp>
      <p:pic>
        <p:nvPicPr>
          <p:cNvPr id="61" name="Immagine 61">
            <a:extLst>
              <a:ext uri="{FF2B5EF4-FFF2-40B4-BE49-F238E27FC236}">
                <a16:creationId xmlns:a16="http://schemas.microsoft.com/office/drawing/2014/main" id="{7B381897-8C55-F62F-717B-CF58B1976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272" y="3235839"/>
            <a:ext cx="4485578" cy="18638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Immagine 63">
            <a:extLst>
              <a:ext uri="{FF2B5EF4-FFF2-40B4-BE49-F238E27FC236}">
                <a16:creationId xmlns:a16="http://schemas.microsoft.com/office/drawing/2014/main" id="{F0CC0DE8-2FAD-DCBD-1C9C-91BEF42BF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17" y="4538082"/>
            <a:ext cx="3865291" cy="43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83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err="1">
                <a:solidFill>
                  <a:srgbClr val="AB0505"/>
                </a:solidFill>
              </a:rPr>
              <a:t>Barabasi</a:t>
            </a:r>
            <a:r>
              <a:rPr lang="it-IT" sz="1600" b="1">
                <a:solidFill>
                  <a:srgbClr val="AB0505"/>
                </a:solidFill>
              </a:rPr>
              <a:t> Albert model [7]</a:t>
            </a:r>
          </a:p>
          <a:p>
            <a:endParaRPr lang="it-IT" b="1">
              <a:solidFill>
                <a:srgbClr val="AB0505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Given: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P = 1</a:t>
            </a:r>
            <a:r>
              <a:rPr lang="en-US">
                <a:solidFill>
                  <a:schemeClr val="accent6"/>
                </a:solidFill>
              </a:rPr>
              <a:t>, so only </a:t>
            </a:r>
            <a:r>
              <a:rPr lang="en-US" b="1" err="1">
                <a:solidFill>
                  <a:schemeClr val="accent6"/>
                </a:solidFill>
              </a:rPr>
              <a:t>node+edge</a:t>
            </a:r>
            <a:r>
              <a:rPr lang="en-US">
                <a:solidFill>
                  <a:schemeClr val="accent6"/>
                </a:solidFill>
              </a:rPr>
              <a:t> event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γ = 1</a:t>
            </a:r>
            <a:r>
              <a:rPr lang="en-US" b="1">
                <a:solidFill>
                  <a:srgbClr val="AB0505"/>
                </a:solidFill>
              </a:rPr>
              <a:t>, </a:t>
            </a:r>
            <a:r>
              <a:rPr lang="en-US">
                <a:solidFill>
                  <a:schemeClr val="accent6"/>
                </a:solidFill>
              </a:rPr>
              <a:t>so </a:t>
            </a:r>
            <a:r>
              <a:rPr lang="it-IT" b="1">
                <a:solidFill>
                  <a:schemeClr val="accent6"/>
                </a:solidFill>
              </a:rPr>
              <a:t>f(d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(t)) = 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1EF660-3140-B420-A325-5880BA43DDC3}"/>
              </a:ext>
            </a:extLst>
          </p:cNvPr>
          <p:cNvSpPr txBox="1"/>
          <p:nvPr/>
        </p:nvSpPr>
        <p:spPr>
          <a:xfrm>
            <a:off x="-30585" y="4331102"/>
            <a:ext cx="76171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Calibri"/>
              </a:rPr>
              <a:t>References:</a:t>
            </a:r>
            <a:endParaRPr lang="it-IT" i="1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[7] </a:t>
            </a:r>
            <a:r>
              <a:rPr lang="en-US" sz="1000" i="1">
                <a:solidFill>
                  <a:schemeClr val="bg2"/>
                </a:solidFill>
              </a:rPr>
              <a:t>A.-L. </a:t>
            </a:r>
            <a:r>
              <a:rPr lang="en-US" sz="1000" i="1" err="1">
                <a:solidFill>
                  <a:schemeClr val="bg2"/>
                </a:solidFill>
              </a:rPr>
              <a:t>Barabasi</a:t>
            </a:r>
            <a:r>
              <a:rPr lang="en-US" sz="1000" i="1">
                <a:solidFill>
                  <a:schemeClr val="bg2"/>
                </a:solidFill>
              </a:rPr>
              <a:t> and R. Albert, “Albert, R.: Emergence of Scaling in Random Net</a:t>
            </a:r>
            <a:r>
              <a:rPr lang="it-IT" sz="1000" i="1">
                <a:solidFill>
                  <a:schemeClr val="bg2"/>
                </a:solidFill>
              </a:rPr>
              <a:t>works</a:t>
            </a:r>
          </a:p>
        </p:txBody>
      </p:sp>
    </p:spTree>
    <p:extLst>
      <p:ext uri="{BB962C8B-B14F-4D97-AF65-F5344CB8AC3E}">
        <p14:creationId xmlns:p14="http://schemas.microsoft.com/office/powerpoint/2010/main" val="253637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5768" y="157486"/>
            <a:ext cx="52143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0F4B50-388E-79EB-F054-BE63D9A18B26}"/>
              </a:ext>
            </a:extLst>
          </p:cNvPr>
          <p:cNvSpPr txBox="1"/>
          <p:nvPr/>
        </p:nvSpPr>
        <p:spPr>
          <a:xfrm>
            <a:off x="793376" y="1058956"/>
            <a:ext cx="71807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C00000"/>
                </a:solidFill>
              </a:rPr>
              <a:t>Scopus </a:t>
            </a:r>
            <a:r>
              <a:rPr lang="it-IT" sz="1600"/>
              <a:t>Database </a:t>
            </a:r>
          </a:p>
          <a:p>
            <a:pPr marL="285750" indent="-285750">
              <a:buChar char="•"/>
            </a:pPr>
            <a:r>
              <a:rPr lang="it-IT" sz="1600" b="1"/>
              <a:t>250K</a:t>
            </a:r>
            <a:r>
              <a:rPr lang="it-IT" sz="1600"/>
              <a:t> </a:t>
            </a:r>
            <a:r>
              <a:rPr lang="it-IT" sz="1600">
                <a:solidFill>
                  <a:schemeClr val="tx1"/>
                </a:solidFill>
              </a:rPr>
              <a:t>computer science </a:t>
            </a:r>
            <a:r>
              <a:rPr lang="it-IT" sz="1600" b="1" err="1">
                <a:solidFill>
                  <a:srgbClr val="C00000"/>
                </a:solidFill>
              </a:rPr>
              <a:t>authors</a:t>
            </a:r>
            <a:endParaRPr lang="it-IT" sz="1600" b="1">
              <a:solidFill>
                <a:srgbClr val="C0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Collaborations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(</a:t>
            </a:r>
            <a:r>
              <a:rPr lang="it-IT" sz="1600" b="1"/>
              <a:t>co-</a:t>
            </a:r>
            <a:r>
              <a:rPr lang="it-IT" sz="1600" b="1" err="1"/>
              <a:t>authorship</a:t>
            </a:r>
            <a:r>
              <a:rPr lang="it-IT" sz="1600"/>
              <a:t> </a:t>
            </a:r>
            <a:r>
              <a:rPr lang="it-IT" sz="1600" err="1"/>
              <a:t>relationship</a:t>
            </a:r>
            <a:r>
              <a:rPr lang="it-IT" sz="1600"/>
              <a:t>) </a:t>
            </a:r>
            <a:r>
              <a:rPr lang="it-IT" sz="1600" u="sng" err="1"/>
              <a:t>between</a:t>
            </a:r>
            <a:r>
              <a:rPr lang="it-IT" sz="1600" b="1"/>
              <a:t> </a:t>
            </a:r>
            <a:r>
              <a:rPr lang="it-IT" sz="1600" b="1">
                <a:solidFill>
                  <a:srgbClr val="0065FF"/>
                </a:solidFill>
              </a:rPr>
              <a:t>1990 and 2018 </a:t>
            </a:r>
          </a:p>
        </p:txBody>
      </p:sp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CD5E11-8DA5-E712-4186-D202FFAE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59" y="91021"/>
            <a:ext cx="2407024" cy="10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83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err="1">
                <a:solidFill>
                  <a:srgbClr val="AB0505"/>
                </a:solidFill>
              </a:rPr>
              <a:t>Barabasi</a:t>
            </a:r>
            <a:r>
              <a:rPr lang="it-IT" sz="1600" b="1">
                <a:solidFill>
                  <a:srgbClr val="AB0505"/>
                </a:solidFill>
              </a:rPr>
              <a:t> Albert model [7]</a:t>
            </a:r>
          </a:p>
          <a:p>
            <a:endParaRPr lang="it-IT" b="1">
              <a:solidFill>
                <a:srgbClr val="AB0505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Given: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P = 1</a:t>
            </a:r>
            <a:r>
              <a:rPr lang="en-US">
                <a:solidFill>
                  <a:schemeClr val="accent6"/>
                </a:solidFill>
              </a:rPr>
              <a:t>, so only </a:t>
            </a:r>
            <a:r>
              <a:rPr lang="en-US" b="1" err="1">
                <a:solidFill>
                  <a:schemeClr val="accent6"/>
                </a:solidFill>
              </a:rPr>
              <a:t>node+edge</a:t>
            </a:r>
            <a:r>
              <a:rPr lang="en-US">
                <a:solidFill>
                  <a:schemeClr val="accent6"/>
                </a:solidFill>
              </a:rPr>
              <a:t> event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γ = 1</a:t>
            </a:r>
            <a:r>
              <a:rPr lang="en-US" b="1">
                <a:solidFill>
                  <a:srgbClr val="AB0505"/>
                </a:solidFill>
              </a:rPr>
              <a:t>, </a:t>
            </a:r>
            <a:r>
              <a:rPr lang="en-US">
                <a:solidFill>
                  <a:schemeClr val="accent6"/>
                </a:solidFill>
              </a:rPr>
              <a:t>so </a:t>
            </a:r>
            <a:r>
              <a:rPr lang="it-IT" b="1">
                <a:solidFill>
                  <a:schemeClr val="accent6"/>
                </a:solidFill>
              </a:rPr>
              <a:t>f(d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(t)) = 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4E671A8-BA54-B252-5C94-D55DD87C5EE2}"/>
              </a:ext>
            </a:extLst>
          </p:cNvPr>
          <p:cNvSpPr txBox="1"/>
          <p:nvPr/>
        </p:nvSpPr>
        <p:spPr>
          <a:xfrm>
            <a:off x="3834628" y="670467"/>
            <a:ext cx="44855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Follows:</a:t>
            </a:r>
          </a:p>
          <a:p>
            <a:pPr>
              <a:buChar char="•"/>
            </a:pPr>
            <a:r>
              <a:rPr lang="it-IT" err="1"/>
              <a:t>powerlaw</a:t>
            </a:r>
            <a:r>
              <a:rPr lang="it-IT"/>
              <a:t> degree </a:t>
            </a:r>
            <a:r>
              <a:rPr lang="it-IT" err="1"/>
              <a:t>distribution</a:t>
            </a:r>
            <a:r>
              <a:rPr lang="it-IT">
                <a:solidFill>
                  <a:srgbClr val="FF5D00"/>
                </a:solidFill>
              </a:rPr>
              <a:t> </a:t>
            </a:r>
            <a:r>
              <a:rPr lang="en-US" b="1">
                <a:solidFill>
                  <a:srgbClr val="0065FF"/>
                </a:solidFill>
              </a:rPr>
              <a:t>Mk ∼ Ck</a:t>
            </a:r>
            <a:r>
              <a:rPr lang="en-US" b="1" baseline="30000">
                <a:solidFill>
                  <a:srgbClr val="0065FF"/>
                </a:solidFill>
              </a:rPr>
              <a:t>-λ</a:t>
            </a:r>
            <a:r>
              <a:rPr lang="it-IT" baseline="30000">
                <a:solidFill>
                  <a:srgbClr val="0065FF"/>
                </a:solidFill>
              </a:rPr>
              <a:t> </a:t>
            </a:r>
            <a:r>
              <a:rPr lang="it-IT">
                <a:solidFill>
                  <a:srgbClr val="0065FF"/>
                </a:solidFill>
              </a:rPr>
              <a:t>​</a:t>
            </a:r>
          </a:p>
          <a:p>
            <a:pPr>
              <a:buChar char="•"/>
            </a:pPr>
            <a:r>
              <a:rPr lang="it-IT" err="1"/>
              <a:t>Vertext</a:t>
            </a:r>
            <a:r>
              <a:rPr lang="it-IT"/>
              <a:t> </a:t>
            </a:r>
            <a:r>
              <a:rPr lang="it-IT" err="1"/>
              <a:t>trajectory</a:t>
            </a:r>
            <a:r>
              <a:rPr lang="it-IT">
                <a:solidFill>
                  <a:srgbClr val="FF5D00"/>
                </a:solidFill>
              </a:rPr>
              <a:t> </a:t>
            </a:r>
            <a:r>
              <a:rPr lang="it-IT" b="1">
                <a:solidFill>
                  <a:srgbClr val="FF5D00"/>
                </a:solidFill>
              </a:rPr>
              <a:t>d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>
                <a:solidFill>
                  <a:srgbClr val="FF5D00"/>
                </a:solidFill>
              </a:rPr>
              <a:t>(t) = t/t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 baseline="30000">
                <a:solidFill>
                  <a:srgbClr val="FF5D00"/>
                </a:solidFill>
              </a:rPr>
              <a:t>1/2</a:t>
            </a:r>
            <a:r>
              <a:rPr lang="it-IT" b="1">
                <a:solidFill>
                  <a:srgbClr val="0065FF"/>
                </a:solidFill>
              </a:rPr>
              <a:t>​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1EF660-3140-B420-A325-5880BA43DDC3}"/>
              </a:ext>
            </a:extLst>
          </p:cNvPr>
          <p:cNvSpPr txBox="1"/>
          <p:nvPr/>
        </p:nvSpPr>
        <p:spPr>
          <a:xfrm>
            <a:off x="-30585" y="4331102"/>
            <a:ext cx="76171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Calibri"/>
              </a:rPr>
              <a:t>References:</a:t>
            </a:r>
            <a:endParaRPr lang="it-IT" i="1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[7] </a:t>
            </a:r>
            <a:r>
              <a:rPr lang="en-US" sz="1000" i="1">
                <a:solidFill>
                  <a:schemeClr val="bg2"/>
                </a:solidFill>
              </a:rPr>
              <a:t>A.-L. </a:t>
            </a:r>
            <a:r>
              <a:rPr lang="en-US" sz="1000" i="1" err="1">
                <a:solidFill>
                  <a:schemeClr val="bg2"/>
                </a:solidFill>
              </a:rPr>
              <a:t>Barabasi</a:t>
            </a:r>
            <a:r>
              <a:rPr lang="en-US" sz="1000" i="1">
                <a:solidFill>
                  <a:schemeClr val="bg2"/>
                </a:solidFill>
              </a:rPr>
              <a:t> and R. Albert, “Albert, R.: Emergence of Scaling in Random Net</a:t>
            </a:r>
            <a:r>
              <a:rPr lang="it-IT" sz="1000" i="1">
                <a:solidFill>
                  <a:schemeClr val="bg2"/>
                </a:solidFill>
              </a:rPr>
              <a:t>works</a:t>
            </a:r>
            <a:endParaRPr lang="it-IT" sz="1000" i="1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137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err="1">
                <a:solidFill>
                  <a:srgbClr val="AB0505"/>
                </a:solidFill>
              </a:rPr>
              <a:t>Barabasi</a:t>
            </a:r>
            <a:r>
              <a:rPr lang="it-IT" sz="1600" b="1">
                <a:solidFill>
                  <a:srgbClr val="AB0505"/>
                </a:solidFill>
              </a:rPr>
              <a:t> Albert model [7]</a:t>
            </a:r>
          </a:p>
          <a:p>
            <a:endParaRPr lang="it-IT" b="1">
              <a:solidFill>
                <a:srgbClr val="AB0505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Given: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P = 1</a:t>
            </a:r>
            <a:r>
              <a:rPr lang="en-US">
                <a:solidFill>
                  <a:schemeClr val="accent6"/>
                </a:solidFill>
              </a:rPr>
              <a:t>, so only </a:t>
            </a:r>
            <a:r>
              <a:rPr lang="en-US" b="1" err="1">
                <a:solidFill>
                  <a:schemeClr val="accent6"/>
                </a:solidFill>
              </a:rPr>
              <a:t>node+edge</a:t>
            </a:r>
            <a:r>
              <a:rPr lang="en-US">
                <a:solidFill>
                  <a:schemeClr val="accent6"/>
                </a:solidFill>
              </a:rPr>
              <a:t> event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γ = 1</a:t>
            </a:r>
            <a:r>
              <a:rPr lang="en-US" b="1">
                <a:solidFill>
                  <a:srgbClr val="AB0505"/>
                </a:solidFill>
              </a:rPr>
              <a:t>, </a:t>
            </a:r>
            <a:r>
              <a:rPr lang="en-US">
                <a:solidFill>
                  <a:schemeClr val="accent6"/>
                </a:solidFill>
              </a:rPr>
              <a:t>so </a:t>
            </a:r>
            <a:r>
              <a:rPr lang="it-IT" b="1">
                <a:solidFill>
                  <a:schemeClr val="accent6"/>
                </a:solidFill>
              </a:rPr>
              <a:t>f(d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(t)) = 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4E671A8-BA54-B252-5C94-D55DD87C5EE2}"/>
              </a:ext>
            </a:extLst>
          </p:cNvPr>
          <p:cNvSpPr txBox="1"/>
          <p:nvPr/>
        </p:nvSpPr>
        <p:spPr>
          <a:xfrm>
            <a:off x="3834628" y="670467"/>
            <a:ext cx="44855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Follows:</a:t>
            </a:r>
          </a:p>
          <a:p>
            <a:pPr>
              <a:buChar char="•"/>
            </a:pPr>
            <a:r>
              <a:rPr lang="it-IT" err="1"/>
              <a:t>powerlaw</a:t>
            </a:r>
            <a:r>
              <a:rPr lang="it-IT"/>
              <a:t> degree </a:t>
            </a:r>
            <a:r>
              <a:rPr lang="it-IT" err="1"/>
              <a:t>distribution</a:t>
            </a:r>
            <a:r>
              <a:rPr lang="it-IT">
                <a:solidFill>
                  <a:srgbClr val="FF5D00"/>
                </a:solidFill>
              </a:rPr>
              <a:t> </a:t>
            </a:r>
            <a:r>
              <a:rPr lang="en-US" b="1">
                <a:solidFill>
                  <a:srgbClr val="0065FF"/>
                </a:solidFill>
              </a:rPr>
              <a:t>Mk ∼ Ck</a:t>
            </a:r>
            <a:r>
              <a:rPr lang="en-US" b="1" baseline="30000">
                <a:solidFill>
                  <a:srgbClr val="0065FF"/>
                </a:solidFill>
              </a:rPr>
              <a:t>-λ</a:t>
            </a:r>
            <a:r>
              <a:rPr lang="it-IT" baseline="30000">
                <a:solidFill>
                  <a:srgbClr val="0065FF"/>
                </a:solidFill>
              </a:rPr>
              <a:t> </a:t>
            </a:r>
            <a:r>
              <a:rPr lang="it-IT">
                <a:solidFill>
                  <a:srgbClr val="0065FF"/>
                </a:solidFill>
              </a:rPr>
              <a:t>​</a:t>
            </a:r>
          </a:p>
          <a:p>
            <a:pPr>
              <a:buChar char="•"/>
            </a:pPr>
            <a:r>
              <a:rPr lang="it-IT" err="1"/>
              <a:t>Vertext</a:t>
            </a:r>
            <a:r>
              <a:rPr lang="it-IT"/>
              <a:t> </a:t>
            </a:r>
            <a:r>
              <a:rPr lang="it-IT" err="1"/>
              <a:t>trajectory</a:t>
            </a:r>
            <a:r>
              <a:rPr lang="it-IT">
                <a:solidFill>
                  <a:srgbClr val="FF5D00"/>
                </a:solidFill>
              </a:rPr>
              <a:t> </a:t>
            </a:r>
            <a:r>
              <a:rPr lang="it-IT" b="1">
                <a:solidFill>
                  <a:srgbClr val="FF5D00"/>
                </a:solidFill>
              </a:rPr>
              <a:t>d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>
                <a:solidFill>
                  <a:srgbClr val="FF5D00"/>
                </a:solidFill>
              </a:rPr>
              <a:t>(t) = t/t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 baseline="30000">
                <a:solidFill>
                  <a:srgbClr val="FF5D00"/>
                </a:solidFill>
              </a:rPr>
              <a:t>1/2</a:t>
            </a:r>
            <a:r>
              <a:rPr lang="it-IT" b="1">
                <a:solidFill>
                  <a:srgbClr val="0065FF"/>
                </a:solidFill>
              </a:rPr>
              <a:t>​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1EF660-3140-B420-A325-5880BA43DDC3}"/>
              </a:ext>
            </a:extLst>
          </p:cNvPr>
          <p:cNvSpPr txBox="1"/>
          <p:nvPr/>
        </p:nvSpPr>
        <p:spPr>
          <a:xfrm>
            <a:off x="-30585" y="4331102"/>
            <a:ext cx="76171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Calibri"/>
              </a:rPr>
              <a:t>References:</a:t>
            </a:r>
            <a:endParaRPr lang="it-IT" i="1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[7] </a:t>
            </a:r>
            <a:r>
              <a:rPr lang="en-US" sz="1000" i="1">
                <a:solidFill>
                  <a:schemeClr val="bg2"/>
                </a:solidFill>
              </a:rPr>
              <a:t>A.-L. </a:t>
            </a:r>
            <a:r>
              <a:rPr lang="en-US" sz="1000" i="1" err="1">
                <a:solidFill>
                  <a:schemeClr val="bg2"/>
                </a:solidFill>
              </a:rPr>
              <a:t>Barabasi</a:t>
            </a:r>
            <a:r>
              <a:rPr lang="en-US" sz="1000" i="1">
                <a:solidFill>
                  <a:schemeClr val="bg2"/>
                </a:solidFill>
              </a:rPr>
              <a:t> and R. Albert, “Albert, R.: Emergence of Scaling in Random Net</a:t>
            </a:r>
            <a:r>
              <a:rPr lang="it-IT" sz="1000" i="1">
                <a:solidFill>
                  <a:schemeClr val="bg2"/>
                </a:solidFill>
              </a:rPr>
              <a:t>works</a:t>
            </a:r>
          </a:p>
          <a:p>
            <a:pPr marL="285750" indent="-285750">
              <a:buChar char="•"/>
            </a:pPr>
            <a:r>
              <a:rPr lang="it-IT" sz="1000" i="1">
                <a:solidFill>
                  <a:schemeClr val="bg2"/>
                </a:solidFill>
              </a:rPr>
              <a:t>[8] </a:t>
            </a:r>
            <a:r>
              <a:rPr lang="it-IT" sz="1000" i="1" err="1">
                <a:solidFill>
                  <a:schemeClr val="bg2"/>
                </a:solidFill>
              </a:rPr>
              <a:t>F.Giroire</a:t>
            </a:r>
            <a:r>
              <a:rPr lang="it-IT" sz="1000" i="1">
                <a:solidFill>
                  <a:schemeClr val="bg2"/>
                </a:solidFill>
              </a:rPr>
              <a:t>, </a:t>
            </a:r>
            <a:r>
              <a:rPr lang="it-IT" sz="1000" i="1" err="1">
                <a:solidFill>
                  <a:schemeClr val="bg2"/>
                </a:solidFill>
              </a:rPr>
              <a:t>N.Nisse</a:t>
            </a:r>
            <a:r>
              <a:rPr lang="it-IT" sz="1000" i="1">
                <a:solidFill>
                  <a:schemeClr val="bg2"/>
                </a:solidFill>
              </a:rPr>
              <a:t>, </a:t>
            </a:r>
            <a:r>
              <a:rPr lang="it-IT" sz="1000" i="1" err="1">
                <a:solidFill>
                  <a:schemeClr val="bg2"/>
                </a:solidFill>
              </a:rPr>
              <a:t>M.Sulkowska</a:t>
            </a:r>
            <a:r>
              <a:rPr lang="it-IT" sz="1000" i="1">
                <a:solidFill>
                  <a:schemeClr val="bg2"/>
                </a:solidFill>
              </a:rPr>
              <a:t>,</a:t>
            </a:r>
            <a:r>
              <a:rPr lang="it-IT" sz="1000" b="1" i="1">
                <a:solidFill>
                  <a:schemeClr val="bg2"/>
                </a:solidFill>
              </a:rPr>
              <a:t> Study of a degree </a:t>
            </a:r>
            <a:r>
              <a:rPr lang="it-IT" sz="1000" b="1" i="1" err="1">
                <a:solidFill>
                  <a:schemeClr val="bg2"/>
                </a:solidFill>
              </a:rPr>
              <a:t>distribution</a:t>
            </a:r>
            <a:r>
              <a:rPr lang="it-IT" sz="1000" b="1" i="1">
                <a:solidFill>
                  <a:schemeClr val="bg2"/>
                </a:solidFill>
              </a:rPr>
              <a:t> and a vertex </a:t>
            </a:r>
            <a:r>
              <a:rPr lang="it-IT" sz="1000" b="1" i="1" err="1">
                <a:solidFill>
                  <a:schemeClr val="bg2"/>
                </a:solidFill>
              </a:rPr>
              <a:t>trajectory</a:t>
            </a:r>
            <a:r>
              <a:rPr lang="it-IT" sz="1000" b="1" i="1">
                <a:solidFill>
                  <a:schemeClr val="bg2"/>
                </a:solidFill>
              </a:rPr>
              <a:t> in the Chung-Lu model with a </a:t>
            </a:r>
            <a:r>
              <a:rPr lang="it-IT" sz="1000" b="1" i="1" err="1">
                <a:solidFill>
                  <a:schemeClr val="bg2"/>
                </a:solidFill>
              </a:rPr>
              <a:t>generalized</a:t>
            </a:r>
            <a:r>
              <a:rPr lang="it-IT" sz="1000" b="1" i="1">
                <a:solidFill>
                  <a:schemeClr val="bg2"/>
                </a:solidFill>
              </a:rPr>
              <a:t> attachment </a:t>
            </a:r>
            <a:r>
              <a:rPr lang="it-IT" sz="1000" b="1" i="1" err="1">
                <a:solidFill>
                  <a:schemeClr val="bg2"/>
                </a:solidFill>
              </a:rPr>
              <a:t>function</a:t>
            </a:r>
            <a:endParaRPr lang="it-IT" sz="1000" i="1" err="1">
              <a:solidFill>
                <a:schemeClr val="bg2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7D3A62-5F6E-610E-8473-FBAA0463CC76}"/>
              </a:ext>
            </a:extLst>
          </p:cNvPr>
          <p:cNvSpPr txBox="1"/>
          <p:nvPr/>
        </p:nvSpPr>
        <p:spPr>
          <a:xfrm>
            <a:off x="168661" y="1918007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i="1">
                <a:solidFill>
                  <a:srgbClr val="AB0505"/>
                </a:solidFill>
              </a:rPr>
              <a:t>Chung-Lu model  </a:t>
            </a:r>
            <a:r>
              <a:rPr lang="it-IT" sz="1600" b="1">
                <a:solidFill>
                  <a:srgbClr val="AB0505"/>
                </a:solidFill>
              </a:rPr>
              <a:t>[8]</a:t>
            </a:r>
            <a:endParaRPr lang="it-IT" sz="1600">
              <a:solidFill>
                <a:srgbClr val="AB0505"/>
              </a:solidFill>
            </a:endParaRPr>
          </a:p>
          <a:p>
            <a:endParaRPr lang="it-IT" b="1">
              <a:solidFill>
                <a:srgbClr val="AB0505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Given:</a:t>
            </a:r>
          </a:p>
          <a:p>
            <a:pPr marL="285750" indent="-285750">
              <a:buChar char="•"/>
            </a:pPr>
            <a:r>
              <a:rPr lang="it-IT">
                <a:solidFill>
                  <a:schemeClr val="tx1"/>
                </a:solidFill>
              </a:rPr>
              <a:t>General </a:t>
            </a:r>
            <a:r>
              <a:rPr lang="en-US" b="1">
                <a:solidFill>
                  <a:srgbClr val="FF9A00"/>
                </a:solidFill>
              </a:rPr>
              <a:t>P</a:t>
            </a:r>
            <a:r>
              <a:rPr lang="en-US">
                <a:solidFill>
                  <a:srgbClr val="FF9A00"/>
                </a:solidFill>
              </a:rPr>
              <a:t> </a:t>
            </a:r>
            <a:r>
              <a:rPr lang="en-US">
                <a:solidFill>
                  <a:schemeClr val="accent6"/>
                </a:solidFill>
              </a:rPr>
              <a:t>and</a:t>
            </a:r>
            <a:r>
              <a:rPr lang="en-US" b="1">
                <a:solidFill>
                  <a:schemeClr val="accent6"/>
                </a:solidFill>
              </a:rPr>
              <a:t> </a:t>
            </a:r>
            <a:r>
              <a:rPr lang="en-US" b="1">
                <a:solidFill>
                  <a:srgbClr val="00A2FF"/>
                </a:solidFill>
              </a:rPr>
              <a:t>0≤γ&lt;1 </a:t>
            </a:r>
          </a:p>
          <a:p>
            <a:pPr marL="285750" indent="-285750">
              <a:buFont typeface="Arial,Sans-Serif"/>
              <a:buChar char="•"/>
            </a:pPr>
            <a:r>
              <a:rPr lang="it-IT" err="1">
                <a:solidFill>
                  <a:schemeClr val="tx1"/>
                </a:solidFill>
              </a:rPr>
              <a:t>Generalized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sublinear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b="1">
                <a:solidFill>
                  <a:schemeClr val="tx1"/>
                </a:solidFill>
              </a:rPr>
              <a:t>f(d</a:t>
            </a:r>
            <a:r>
              <a:rPr lang="it-IT" b="1" baseline="-25000">
                <a:solidFill>
                  <a:schemeClr val="tx1"/>
                </a:solidFill>
              </a:rPr>
              <a:t>v</a:t>
            </a:r>
            <a:r>
              <a:rPr lang="it-IT" b="1">
                <a:solidFill>
                  <a:schemeClr val="tx1"/>
                </a:solidFill>
              </a:rPr>
              <a:t>(t)) = </a:t>
            </a:r>
            <a:r>
              <a:rPr lang="it-IT" b="1">
                <a:solidFill>
                  <a:schemeClr val="accent6"/>
                </a:solidFill>
              </a:rPr>
              <a:t>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</a:t>
            </a:r>
            <a:r>
              <a:rPr lang="en-US" b="1" baseline="30000">
                <a:solidFill>
                  <a:srgbClr val="00A2FF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34579544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err="1">
                <a:solidFill>
                  <a:srgbClr val="AB0505"/>
                </a:solidFill>
              </a:rPr>
              <a:t>Barabasi</a:t>
            </a:r>
            <a:r>
              <a:rPr lang="it-IT" sz="1600" b="1">
                <a:solidFill>
                  <a:srgbClr val="AB0505"/>
                </a:solidFill>
              </a:rPr>
              <a:t> Albert model [7]</a:t>
            </a:r>
          </a:p>
          <a:p>
            <a:endParaRPr lang="it-IT" b="1">
              <a:solidFill>
                <a:srgbClr val="AB0505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Given: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P = 1</a:t>
            </a:r>
            <a:r>
              <a:rPr lang="en-US">
                <a:solidFill>
                  <a:schemeClr val="accent6"/>
                </a:solidFill>
              </a:rPr>
              <a:t>, so only </a:t>
            </a:r>
            <a:r>
              <a:rPr lang="en-US" b="1" err="1">
                <a:solidFill>
                  <a:schemeClr val="accent6"/>
                </a:solidFill>
              </a:rPr>
              <a:t>node+edge</a:t>
            </a:r>
            <a:r>
              <a:rPr lang="en-US">
                <a:solidFill>
                  <a:schemeClr val="accent6"/>
                </a:solidFill>
              </a:rPr>
              <a:t> event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γ = 1</a:t>
            </a:r>
            <a:r>
              <a:rPr lang="en-US" b="1">
                <a:solidFill>
                  <a:srgbClr val="AB0505"/>
                </a:solidFill>
              </a:rPr>
              <a:t>, </a:t>
            </a:r>
            <a:r>
              <a:rPr lang="en-US">
                <a:solidFill>
                  <a:schemeClr val="accent6"/>
                </a:solidFill>
              </a:rPr>
              <a:t>so </a:t>
            </a:r>
            <a:r>
              <a:rPr lang="it-IT" b="1">
                <a:solidFill>
                  <a:schemeClr val="accent6"/>
                </a:solidFill>
              </a:rPr>
              <a:t>f(d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(t)) = 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4E671A8-BA54-B252-5C94-D55DD87C5EE2}"/>
              </a:ext>
            </a:extLst>
          </p:cNvPr>
          <p:cNvSpPr txBox="1"/>
          <p:nvPr/>
        </p:nvSpPr>
        <p:spPr>
          <a:xfrm>
            <a:off x="3834628" y="670467"/>
            <a:ext cx="44855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Follows:</a:t>
            </a:r>
          </a:p>
          <a:p>
            <a:pPr>
              <a:buChar char="•"/>
            </a:pPr>
            <a:r>
              <a:rPr lang="it-IT" err="1"/>
              <a:t>powerlaw</a:t>
            </a:r>
            <a:r>
              <a:rPr lang="it-IT"/>
              <a:t> degree </a:t>
            </a:r>
            <a:r>
              <a:rPr lang="it-IT" err="1"/>
              <a:t>distribution</a:t>
            </a:r>
            <a:r>
              <a:rPr lang="it-IT">
                <a:solidFill>
                  <a:srgbClr val="FF5D00"/>
                </a:solidFill>
              </a:rPr>
              <a:t> </a:t>
            </a:r>
            <a:r>
              <a:rPr lang="en-US" b="1">
                <a:solidFill>
                  <a:srgbClr val="0065FF"/>
                </a:solidFill>
              </a:rPr>
              <a:t>Mk ∼ Ck</a:t>
            </a:r>
            <a:r>
              <a:rPr lang="en-US" b="1" baseline="30000">
                <a:solidFill>
                  <a:srgbClr val="0065FF"/>
                </a:solidFill>
              </a:rPr>
              <a:t>-λ</a:t>
            </a:r>
            <a:r>
              <a:rPr lang="it-IT" baseline="30000">
                <a:solidFill>
                  <a:srgbClr val="0065FF"/>
                </a:solidFill>
              </a:rPr>
              <a:t> </a:t>
            </a:r>
            <a:r>
              <a:rPr lang="it-IT">
                <a:solidFill>
                  <a:srgbClr val="0065FF"/>
                </a:solidFill>
              </a:rPr>
              <a:t>​</a:t>
            </a:r>
          </a:p>
          <a:p>
            <a:pPr>
              <a:buChar char="•"/>
            </a:pPr>
            <a:r>
              <a:rPr lang="it-IT" err="1"/>
              <a:t>Vertext</a:t>
            </a:r>
            <a:r>
              <a:rPr lang="it-IT"/>
              <a:t> </a:t>
            </a:r>
            <a:r>
              <a:rPr lang="it-IT" err="1"/>
              <a:t>trajectory</a:t>
            </a:r>
            <a:r>
              <a:rPr lang="it-IT">
                <a:solidFill>
                  <a:srgbClr val="FF5D00"/>
                </a:solidFill>
              </a:rPr>
              <a:t> </a:t>
            </a:r>
            <a:r>
              <a:rPr lang="it-IT" b="1">
                <a:solidFill>
                  <a:srgbClr val="FF5D00"/>
                </a:solidFill>
              </a:rPr>
              <a:t>d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>
                <a:solidFill>
                  <a:srgbClr val="FF5D00"/>
                </a:solidFill>
              </a:rPr>
              <a:t>(t) = t/t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 baseline="30000">
                <a:solidFill>
                  <a:srgbClr val="FF5D00"/>
                </a:solidFill>
              </a:rPr>
              <a:t>1/2</a:t>
            </a:r>
            <a:r>
              <a:rPr lang="it-IT" b="1">
                <a:solidFill>
                  <a:srgbClr val="0065FF"/>
                </a:solidFill>
              </a:rPr>
              <a:t>​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1EF660-3140-B420-A325-5880BA43DDC3}"/>
              </a:ext>
            </a:extLst>
          </p:cNvPr>
          <p:cNvSpPr txBox="1"/>
          <p:nvPr/>
        </p:nvSpPr>
        <p:spPr>
          <a:xfrm>
            <a:off x="-30585" y="4331102"/>
            <a:ext cx="76171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Calibri"/>
              </a:rPr>
              <a:t>References:</a:t>
            </a:r>
            <a:endParaRPr lang="it-IT" i="1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[7] </a:t>
            </a:r>
            <a:r>
              <a:rPr lang="en-US" sz="1000" i="1">
                <a:solidFill>
                  <a:schemeClr val="bg2"/>
                </a:solidFill>
              </a:rPr>
              <a:t>A.-L. </a:t>
            </a:r>
            <a:r>
              <a:rPr lang="en-US" sz="1000" i="1" err="1">
                <a:solidFill>
                  <a:schemeClr val="bg2"/>
                </a:solidFill>
              </a:rPr>
              <a:t>Barabasi</a:t>
            </a:r>
            <a:r>
              <a:rPr lang="en-US" sz="1000" i="1">
                <a:solidFill>
                  <a:schemeClr val="bg2"/>
                </a:solidFill>
              </a:rPr>
              <a:t> and R. Albert, “Albert, R.: Emergence of Scaling in Random Net</a:t>
            </a:r>
            <a:r>
              <a:rPr lang="it-IT" sz="1000" i="1">
                <a:solidFill>
                  <a:schemeClr val="bg2"/>
                </a:solidFill>
              </a:rPr>
              <a:t>works</a:t>
            </a:r>
          </a:p>
          <a:p>
            <a:pPr marL="285750" indent="-285750">
              <a:buChar char="•"/>
            </a:pPr>
            <a:r>
              <a:rPr lang="it-IT" sz="1000" i="1">
                <a:solidFill>
                  <a:schemeClr val="bg2"/>
                </a:solidFill>
              </a:rPr>
              <a:t>[8] </a:t>
            </a:r>
            <a:r>
              <a:rPr lang="it-IT" sz="1000" i="1" err="1">
                <a:solidFill>
                  <a:schemeClr val="bg2"/>
                </a:solidFill>
              </a:rPr>
              <a:t>F.Giroire</a:t>
            </a:r>
            <a:r>
              <a:rPr lang="it-IT" sz="1000" i="1">
                <a:solidFill>
                  <a:schemeClr val="bg2"/>
                </a:solidFill>
              </a:rPr>
              <a:t>, </a:t>
            </a:r>
            <a:r>
              <a:rPr lang="it-IT" sz="1000" i="1" err="1">
                <a:solidFill>
                  <a:schemeClr val="bg2"/>
                </a:solidFill>
              </a:rPr>
              <a:t>N.Nisse</a:t>
            </a:r>
            <a:r>
              <a:rPr lang="it-IT" sz="1000" i="1">
                <a:solidFill>
                  <a:schemeClr val="bg2"/>
                </a:solidFill>
              </a:rPr>
              <a:t>, </a:t>
            </a:r>
            <a:r>
              <a:rPr lang="it-IT" sz="1000" i="1" err="1">
                <a:solidFill>
                  <a:schemeClr val="bg2"/>
                </a:solidFill>
              </a:rPr>
              <a:t>M.Sulkowska</a:t>
            </a:r>
            <a:r>
              <a:rPr lang="it-IT" sz="1000" i="1">
                <a:solidFill>
                  <a:schemeClr val="bg2"/>
                </a:solidFill>
              </a:rPr>
              <a:t>,</a:t>
            </a:r>
            <a:r>
              <a:rPr lang="it-IT" sz="1000" b="1" i="1">
                <a:solidFill>
                  <a:schemeClr val="bg2"/>
                </a:solidFill>
              </a:rPr>
              <a:t> Study of a degree </a:t>
            </a:r>
            <a:r>
              <a:rPr lang="it-IT" sz="1000" b="1" i="1" err="1">
                <a:solidFill>
                  <a:schemeClr val="bg2"/>
                </a:solidFill>
              </a:rPr>
              <a:t>distribution</a:t>
            </a:r>
            <a:r>
              <a:rPr lang="it-IT" sz="1000" b="1" i="1">
                <a:solidFill>
                  <a:schemeClr val="bg2"/>
                </a:solidFill>
              </a:rPr>
              <a:t> and a vertex </a:t>
            </a:r>
            <a:r>
              <a:rPr lang="it-IT" sz="1000" b="1" i="1" err="1">
                <a:solidFill>
                  <a:schemeClr val="bg2"/>
                </a:solidFill>
              </a:rPr>
              <a:t>trajectory</a:t>
            </a:r>
            <a:r>
              <a:rPr lang="it-IT" sz="1000" b="1" i="1">
                <a:solidFill>
                  <a:schemeClr val="bg2"/>
                </a:solidFill>
              </a:rPr>
              <a:t> in the Chung-Lu model with a </a:t>
            </a:r>
            <a:r>
              <a:rPr lang="it-IT" sz="1000" b="1" i="1" err="1">
                <a:solidFill>
                  <a:schemeClr val="bg2"/>
                </a:solidFill>
              </a:rPr>
              <a:t>generalized</a:t>
            </a:r>
            <a:r>
              <a:rPr lang="it-IT" sz="1000" b="1" i="1">
                <a:solidFill>
                  <a:schemeClr val="bg2"/>
                </a:solidFill>
              </a:rPr>
              <a:t> attachment </a:t>
            </a:r>
            <a:r>
              <a:rPr lang="it-IT" sz="1000" b="1" i="1" err="1">
                <a:solidFill>
                  <a:schemeClr val="bg2"/>
                </a:solidFill>
              </a:rPr>
              <a:t>function</a:t>
            </a:r>
            <a:endParaRPr lang="it-IT" sz="1000" i="1" err="1">
              <a:solidFill>
                <a:schemeClr val="bg2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7D3A62-5F6E-610E-8473-FBAA0463CC76}"/>
              </a:ext>
            </a:extLst>
          </p:cNvPr>
          <p:cNvSpPr txBox="1"/>
          <p:nvPr/>
        </p:nvSpPr>
        <p:spPr>
          <a:xfrm>
            <a:off x="168661" y="1918007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i="1">
                <a:solidFill>
                  <a:srgbClr val="AB0505"/>
                </a:solidFill>
              </a:rPr>
              <a:t>Chung-Lu model  </a:t>
            </a:r>
            <a:r>
              <a:rPr lang="it-IT" sz="1600" b="1">
                <a:solidFill>
                  <a:srgbClr val="AB0505"/>
                </a:solidFill>
              </a:rPr>
              <a:t>[8]</a:t>
            </a:r>
            <a:endParaRPr lang="it-IT" sz="1600">
              <a:solidFill>
                <a:srgbClr val="AB0505"/>
              </a:solidFill>
            </a:endParaRPr>
          </a:p>
          <a:p>
            <a:endParaRPr lang="it-IT" b="1">
              <a:solidFill>
                <a:srgbClr val="AB0505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Given:</a:t>
            </a:r>
          </a:p>
          <a:p>
            <a:pPr marL="285750" indent="-285750">
              <a:buChar char="•"/>
            </a:pPr>
            <a:r>
              <a:rPr lang="it-IT">
                <a:solidFill>
                  <a:schemeClr val="tx1"/>
                </a:solidFill>
              </a:rPr>
              <a:t>General </a:t>
            </a:r>
            <a:r>
              <a:rPr lang="en-US" b="1">
                <a:solidFill>
                  <a:srgbClr val="FF9A00"/>
                </a:solidFill>
              </a:rPr>
              <a:t>P</a:t>
            </a:r>
            <a:r>
              <a:rPr lang="en-US">
                <a:solidFill>
                  <a:srgbClr val="FF9A00"/>
                </a:solidFill>
              </a:rPr>
              <a:t> </a:t>
            </a:r>
            <a:r>
              <a:rPr lang="en-US">
                <a:solidFill>
                  <a:schemeClr val="accent6"/>
                </a:solidFill>
              </a:rPr>
              <a:t>and</a:t>
            </a:r>
            <a:r>
              <a:rPr lang="en-US" b="1">
                <a:solidFill>
                  <a:schemeClr val="accent6"/>
                </a:solidFill>
              </a:rPr>
              <a:t> </a:t>
            </a:r>
            <a:r>
              <a:rPr lang="en-US" b="1">
                <a:solidFill>
                  <a:srgbClr val="00A2FF"/>
                </a:solidFill>
              </a:rPr>
              <a:t>0≤γ&lt;1 </a:t>
            </a:r>
          </a:p>
          <a:p>
            <a:pPr marL="285750" indent="-285750">
              <a:buFont typeface="Arial,Sans-Serif"/>
              <a:buChar char="•"/>
            </a:pPr>
            <a:r>
              <a:rPr lang="it-IT" err="1">
                <a:solidFill>
                  <a:schemeClr val="tx1"/>
                </a:solidFill>
              </a:rPr>
              <a:t>Generalized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sublinear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b="1">
                <a:solidFill>
                  <a:schemeClr val="tx1"/>
                </a:solidFill>
              </a:rPr>
              <a:t>f(d</a:t>
            </a:r>
            <a:r>
              <a:rPr lang="it-IT" b="1" baseline="-25000">
                <a:solidFill>
                  <a:schemeClr val="tx1"/>
                </a:solidFill>
              </a:rPr>
              <a:t>v</a:t>
            </a:r>
            <a:r>
              <a:rPr lang="it-IT" b="1">
                <a:solidFill>
                  <a:schemeClr val="tx1"/>
                </a:solidFill>
              </a:rPr>
              <a:t>(t)) = </a:t>
            </a:r>
            <a:r>
              <a:rPr lang="it-IT" b="1">
                <a:solidFill>
                  <a:schemeClr val="accent6"/>
                </a:solidFill>
              </a:rPr>
              <a:t>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</a:t>
            </a:r>
            <a:r>
              <a:rPr lang="en-US" b="1" baseline="3000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AC8CBE-5CD0-DFC4-53B2-6B41A428EE96}"/>
              </a:ext>
            </a:extLst>
          </p:cNvPr>
          <p:cNvSpPr txBox="1"/>
          <p:nvPr/>
        </p:nvSpPr>
        <p:spPr>
          <a:xfrm>
            <a:off x="3834630" y="2329211"/>
            <a:ext cx="50640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Follows :</a:t>
            </a:r>
            <a:r>
              <a:rPr lang="en-US"/>
              <a:t>​</a:t>
            </a:r>
          </a:p>
          <a:p>
            <a:pPr>
              <a:buChar char="•"/>
            </a:pPr>
            <a:r>
              <a:rPr lang="en-US" b="1"/>
              <a:t> stretched exponential </a:t>
            </a:r>
            <a:r>
              <a:rPr lang="it-IT"/>
              <a:t>degree </a:t>
            </a:r>
            <a:r>
              <a:rPr lang="it-IT" err="1"/>
              <a:t>distribution</a:t>
            </a:r>
            <a:r>
              <a:rPr lang="it-IT"/>
              <a:t> </a:t>
            </a:r>
            <a:r>
              <a:rPr lang="it-IT" b="1" err="1">
                <a:solidFill>
                  <a:srgbClr val="0065FF"/>
                </a:solidFill>
              </a:rPr>
              <a:t>M</a:t>
            </a:r>
            <a:r>
              <a:rPr lang="it-IT" b="1" baseline="-25000" err="1">
                <a:solidFill>
                  <a:srgbClr val="0065FF"/>
                </a:solidFill>
              </a:rPr>
              <a:t>k</a:t>
            </a:r>
            <a:endParaRPr lang="en-US" err="1">
              <a:solidFill>
                <a:srgbClr val="FF5D00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3FB4BB4-B014-424A-1E1B-F3677CC3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2" y="3323116"/>
            <a:ext cx="3679243" cy="889940"/>
          </a:xfrm>
          <a:prstGeom prst="rect">
            <a:avLst/>
          </a:prstGeom>
        </p:spPr>
      </p:pic>
      <p:pic>
        <p:nvPicPr>
          <p:cNvPr id="11" name="Elemento grafico 11">
            <a:extLst>
              <a:ext uri="{FF2B5EF4-FFF2-40B4-BE49-F238E27FC236}">
                <a16:creationId xmlns:a16="http://schemas.microsoft.com/office/drawing/2014/main" id="{5A8D8323-9375-89E9-9FAE-8EEE9CE4F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200" y="3431168"/>
            <a:ext cx="3113281" cy="51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2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8">
            <a:extLst>
              <a:ext uri="{FF2B5EF4-FFF2-40B4-BE49-F238E27FC236}">
                <a16:creationId xmlns:a16="http://schemas.microsoft.com/office/drawing/2014/main" id="{926382BC-919E-7155-98F1-FFD7CB38F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710" y="3292527"/>
            <a:ext cx="3226419" cy="942793"/>
          </a:xfrm>
          <a:prstGeom prst="rect">
            <a:avLst/>
          </a:prstGeom>
        </p:spPr>
      </p:pic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err="1">
                <a:solidFill>
                  <a:srgbClr val="AB0505"/>
                </a:solidFill>
              </a:rPr>
              <a:t>Barabasi</a:t>
            </a:r>
            <a:r>
              <a:rPr lang="it-IT" sz="1600" b="1">
                <a:solidFill>
                  <a:srgbClr val="AB0505"/>
                </a:solidFill>
              </a:rPr>
              <a:t> Albert model [7]</a:t>
            </a:r>
          </a:p>
          <a:p>
            <a:endParaRPr lang="it-IT" b="1">
              <a:solidFill>
                <a:srgbClr val="AB0505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Given: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P = 1</a:t>
            </a:r>
            <a:r>
              <a:rPr lang="en-US">
                <a:solidFill>
                  <a:schemeClr val="accent6"/>
                </a:solidFill>
              </a:rPr>
              <a:t>, so only </a:t>
            </a:r>
            <a:r>
              <a:rPr lang="en-US" b="1" err="1">
                <a:solidFill>
                  <a:schemeClr val="accent6"/>
                </a:solidFill>
              </a:rPr>
              <a:t>node+edge</a:t>
            </a:r>
            <a:r>
              <a:rPr lang="en-US">
                <a:solidFill>
                  <a:schemeClr val="accent6"/>
                </a:solidFill>
              </a:rPr>
              <a:t> event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γ = 1</a:t>
            </a:r>
            <a:r>
              <a:rPr lang="en-US" b="1">
                <a:solidFill>
                  <a:srgbClr val="AB0505"/>
                </a:solidFill>
              </a:rPr>
              <a:t>, </a:t>
            </a:r>
            <a:r>
              <a:rPr lang="en-US">
                <a:solidFill>
                  <a:schemeClr val="accent6"/>
                </a:solidFill>
              </a:rPr>
              <a:t>so </a:t>
            </a:r>
            <a:r>
              <a:rPr lang="it-IT" b="1">
                <a:solidFill>
                  <a:schemeClr val="accent6"/>
                </a:solidFill>
              </a:rPr>
              <a:t>f(d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(t)) = 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4E671A8-BA54-B252-5C94-D55DD87C5EE2}"/>
              </a:ext>
            </a:extLst>
          </p:cNvPr>
          <p:cNvSpPr txBox="1"/>
          <p:nvPr/>
        </p:nvSpPr>
        <p:spPr>
          <a:xfrm>
            <a:off x="3834628" y="670467"/>
            <a:ext cx="44855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Follows:</a:t>
            </a:r>
          </a:p>
          <a:p>
            <a:pPr>
              <a:buChar char="•"/>
            </a:pPr>
            <a:r>
              <a:rPr lang="it-IT" err="1"/>
              <a:t>powerlaw</a:t>
            </a:r>
            <a:r>
              <a:rPr lang="it-IT"/>
              <a:t> degree </a:t>
            </a:r>
            <a:r>
              <a:rPr lang="it-IT" err="1"/>
              <a:t>distribution</a:t>
            </a:r>
            <a:r>
              <a:rPr lang="it-IT">
                <a:solidFill>
                  <a:srgbClr val="FF5D00"/>
                </a:solidFill>
              </a:rPr>
              <a:t> </a:t>
            </a:r>
            <a:r>
              <a:rPr lang="en-US" b="1">
                <a:solidFill>
                  <a:srgbClr val="0065FF"/>
                </a:solidFill>
              </a:rPr>
              <a:t>Mk ∼ Ck</a:t>
            </a:r>
            <a:r>
              <a:rPr lang="en-US" b="1" baseline="30000">
                <a:solidFill>
                  <a:srgbClr val="0065FF"/>
                </a:solidFill>
              </a:rPr>
              <a:t>-λ</a:t>
            </a:r>
            <a:r>
              <a:rPr lang="it-IT" baseline="30000">
                <a:solidFill>
                  <a:srgbClr val="0065FF"/>
                </a:solidFill>
              </a:rPr>
              <a:t> </a:t>
            </a:r>
            <a:r>
              <a:rPr lang="it-IT">
                <a:solidFill>
                  <a:srgbClr val="0065FF"/>
                </a:solidFill>
              </a:rPr>
              <a:t>​</a:t>
            </a:r>
          </a:p>
          <a:p>
            <a:pPr>
              <a:buChar char="•"/>
            </a:pPr>
            <a:r>
              <a:rPr lang="it-IT" err="1"/>
              <a:t>Vertext</a:t>
            </a:r>
            <a:r>
              <a:rPr lang="it-IT"/>
              <a:t> </a:t>
            </a:r>
            <a:r>
              <a:rPr lang="it-IT" err="1"/>
              <a:t>trajectory</a:t>
            </a:r>
            <a:r>
              <a:rPr lang="it-IT">
                <a:solidFill>
                  <a:srgbClr val="FF5D00"/>
                </a:solidFill>
              </a:rPr>
              <a:t> </a:t>
            </a:r>
            <a:r>
              <a:rPr lang="it-IT" b="1">
                <a:solidFill>
                  <a:srgbClr val="FF5D00"/>
                </a:solidFill>
              </a:rPr>
              <a:t>d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>
                <a:solidFill>
                  <a:srgbClr val="FF5D00"/>
                </a:solidFill>
              </a:rPr>
              <a:t>(t) = t/t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 baseline="30000">
                <a:solidFill>
                  <a:srgbClr val="FF5D00"/>
                </a:solidFill>
              </a:rPr>
              <a:t>1/2</a:t>
            </a:r>
            <a:r>
              <a:rPr lang="it-IT" b="1">
                <a:solidFill>
                  <a:srgbClr val="0065FF"/>
                </a:solidFill>
              </a:rPr>
              <a:t>​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1EF660-3140-B420-A325-5880BA43DDC3}"/>
              </a:ext>
            </a:extLst>
          </p:cNvPr>
          <p:cNvSpPr txBox="1"/>
          <p:nvPr/>
        </p:nvSpPr>
        <p:spPr>
          <a:xfrm>
            <a:off x="-30585" y="4331102"/>
            <a:ext cx="76171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Calibri"/>
              </a:rPr>
              <a:t>References:</a:t>
            </a:r>
            <a:endParaRPr lang="it-IT" i="1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[7] </a:t>
            </a:r>
            <a:r>
              <a:rPr lang="en-US" sz="1000" i="1">
                <a:solidFill>
                  <a:schemeClr val="bg2"/>
                </a:solidFill>
              </a:rPr>
              <a:t>A.-L. </a:t>
            </a:r>
            <a:r>
              <a:rPr lang="en-US" sz="1000" i="1" err="1">
                <a:solidFill>
                  <a:schemeClr val="bg2"/>
                </a:solidFill>
              </a:rPr>
              <a:t>Barabasi</a:t>
            </a:r>
            <a:r>
              <a:rPr lang="en-US" sz="1000" i="1">
                <a:solidFill>
                  <a:schemeClr val="bg2"/>
                </a:solidFill>
              </a:rPr>
              <a:t> and R. Albert, “Albert, R.: Emergence of Scaling in Random Net</a:t>
            </a:r>
            <a:r>
              <a:rPr lang="it-IT" sz="1000" i="1">
                <a:solidFill>
                  <a:schemeClr val="bg2"/>
                </a:solidFill>
              </a:rPr>
              <a:t>works</a:t>
            </a:r>
          </a:p>
          <a:p>
            <a:pPr marL="285750" indent="-285750">
              <a:buChar char="•"/>
            </a:pPr>
            <a:r>
              <a:rPr lang="it-IT" sz="1000" i="1">
                <a:solidFill>
                  <a:schemeClr val="bg2"/>
                </a:solidFill>
              </a:rPr>
              <a:t>[8] </a:t>
            </a:r>
            <a:r>
              <a:rPr lang="it-IT" sz="1000" i="1" err="1">
                <a:solidFill>
                  <a:schemeClr val="bg2"/>
                </a:solidFill>
              </a:rPr>
              <a:t>F.Giroire</a:t>
            </a:r>
            <a:r>
              <a:rPr lang="it-IT" sz="1000" i="1">
                <a:solidFill>
                  <a:schemeClr val="bg2"/>
                </a:solidFill>
              </a:rPr>
              <a:t>, </a:t>
            </a:r>
            <a:r>
              <a:rPr lang="it-IT" sz="1000" i="1" err="1">
                <a:solidFill>
                  <a:schemeClr val="bg2"/>
                </a:solidFill>
              </a:rPr>
              <a:t>N.Nisse</a:t>
            </a:r>
            <a:r>
              <a:rPr lang="it-IT" sz="1000" i="1">
                <a:solidFill>
                  <a:schemeClr val="bg2"/>
                </a:solidFill>
              </a:rPr>
              <a:t>, </a:t>
            </a:r>
            <a:r>
              <a:rPr lang="it-IT" sz="1000" i="1" err="1">
                <a:solidFill>
                  <a:schemeClr val="bg2"/>
                </a:solidFill>
              </a:rPr>
              <a:t>M.Sulkowska</a:t>
            </a:r>
            <a:r>
              <a:rPr lang="it-IT" sz="1000" i="1">
                <a:solidFill>
                  <a:schemeClr val="bg2"/>
                </a:solidFill>
              </a:rPr>
              <a:t>,</a:t>
            </a:r>
            <a:r>
              <a:rPr lang="it-IT" sz="1000" b="1" i="1">
                <a:solidFill>
                  <a:schemeClr val="bg2"/>
                </a:solidFill>
              </a:rPr>
              <a:t> Study of a degree </a:t>
            </a:r>
            <a:r>
              <a:rPr lang="it-IT" sz="1000" b="1" i="1" err="1">
                <a:solidFill>
                  <a:schemeClr val="bg2"/>
                </a:solidFill>
              </a:rPr>
              <a:t>distribution</a:t>
            </a:r>
            <a:r>
              <a:rPr lang="it-IT" sz="1000" b="1" i="1">
                <a:solidFill>
                  <a:schemeClr val="bg2"/>
                </a:solidFill>
              </a:rPr>
              <a:t> and a vertex </a:t>
            </a:r>
            <a:r>
              <a:rPr lang="it-IT" sz="1000" b="1" i="1" err="1">
                <a:solidFill>
                  <a:schemeClr val="bg2"/>
                </a:solidFill>
              </a:rPr>
              <a:t>trajectory</a:t>
            </a:r>
            <a:r>
              <a:rPr lang="it-IT" sz="1000" b="1" i="1">
                <a:solidFill>
                  <a:schemeClr val="bg2"/>
                </a:solidFill>
              </a:rPr>
              <a:t> in the Chung-Lu model with a </a:t>
            </a:r>
            <a:r>
              <a:rPr lang="it-IT" sz="1000" b="1" i="1" err="1">
                <a:solidFill>
                  <a:schemeClr val="bg2"/>
                </a:solidFill>
              </a:rPr>
              <a:t>generalized</a:t>
            </a:r>
            <a:r>
              <a:rPr lang="it-IT" sz="1000" b="1" i="1">
                <a:solidFill>
                  <a:schemeClr val="bg2"/>
                </a:solidFill>
              </a:rPr>
              <a:t> attachment </a:t>
            </a:r>
            <a:r>
              <a:rPr lang="it-IT" sz="1000" b="1" i="1" err="1">
                <a:solidFill>
                  <a:schemeClr val="bg2"/>
                </a:solidFill>
              </a:rPr>
              <a:t>function</a:t>
            </a:r>
            <a:endParaRPr lang="it-IT" sz="1000" i="1" err="1">
              <a:solidFill>
                <a:schemeClr val="bg2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7D3A62-5F6E-610E-8473-FBAA0463CC76}"/>
              </a:ext>
            </a:extLst>
          </p:cNvPr>
          <p:cNvSpPr txBox="1"/>
          <p:nvPr/>
        </p:nvSpPr>
        <p:spPr>
          <a:xfrm>
            <a:off x="168661" y="1918007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i="1">
                <a:solidFill>
                  <a:srgbClr val="AB0505"/>
                </a:solidFill>
              </a:rPr>
              <a:t>Chung-Lu model  </a:t>
            </a:r>
            <a:r>
              <a:rPr lang="it-IT" sz="1600" b="1">
                <a:solidFill>
                  <a:srgbClr val="AB0505"/>
                </a:solidFill>
              </a:rPr>
              <a:t>[8]</a:t>
            </a:r>
            <a:endParaRPr lang="it-IT" sz="1600">
              <a:solidFill>
                <a:srgbClr val="AB0505"/>
              </a:solidFill>
            </a:endParaRPr>
          </a:p>
          <a:p>
            <a:endParaRPr lang="it-IT" b="1">
              <a:solidFill>
                <a:srgbClr val="AB0505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Given:</a:t>
            </a:r>
          </a:p>
          <a:p>
            <a:pPr marL="285750" indent="-285750">
              <a:buChar char="•"/>
            </a:pPr>
            <a:r>
              <a:rPr lang="it-IT">
                <a:solidFill>
                  <a:schemeClr val="tx1"/>
                </a:solidFill>
              </a:rPr>
              <a:t>General </a:t>
            </a:r>
            <a:r>
              <a:rPr lang="en-US" b="1">
                <a:solidFill>
                  <a:srgbClr val="FF9A00"/>
                </a:solidFill>
              </a:rPr>
              <a:t>P</a:t>
            </a:r>
            <a:r>
              <a:rPr lang="en-US">
                <a:solidFill>
                  <a:srgbClr val="FF9A00"/>
                </a:solidFill>
              </a:rPr>
              <a:t> </a:t>
            </a:r>
            <a:r>
              <a:rPr lang="en-US">
                <a:solidFill>
                  <a:schemeClr val="accent6"/>
                </a:solidFill>
              </a:rPr>
              <a:t>and</a:t>
            </a:r>
            <a:r>
              <a:rPr lang="en-US" b="1">
                <a:solidFill>
                  <a:schemeClr val="accent6"/>
                </a:solidFill>
              </a:rPr>
              <a:t> </a:t>
            </a:r>
            <a:r>
              <a:rPr lang="en-US" b="1">
                <a:solidFill>
                  <a:srgbClr val="00A2FF"/>
                </a:solidFill>
              </a:rPr>
              <a:t>0≤γ&lt;1 </a:t>
            </a:r>
          </a:p>
          <a:p>
            <a:pPr marL="285750" indent="-285750">
              <a:buFont typeface="Arial,Sans-Serif"/>
              <a:buChar char="•"/>
            </a:pPr>
            <a:r>
              <a:rPr lang="it-IT" err="1">
                <a:solidFill>
                  <a:schemeClr val="tx1"/>
                </a:solidFill>
              </a:rPr>
              <a:t>Generalized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sublinear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b="1">
                <a:solidFill>
                  <a:schemeClr val="tx1"/>
                </a:solidFill>
              </a:rPr>
              <a:t>f(d</a:t>
            </a:r>
            <a:r>
              <a:rPr lang="it-IT" b="1" baseline="-25000">
                <a:solidFill>
                  <a:schemeClr val="tx1"/>
                </a:solidFill>
              </a:rPr>
              <a:t>v</a:t>
            </a:r>
            <a:r>
              <a:rPr lang="it-IT" b="1">
                <a:solidFill>
                  <a:schemeClr val="tx1"/>
                </a:solidFill>
              </a:rPr>
              <a:t>(t)) = </a:t>
            </a:r>
            <a:r>
              <a:rPr lang="it-IT" b="1">
                <a:solidFill>
                  <a:schemeClr val="accent6"/>
                </a:solidFill>
              </a:rPr>
              <a:t>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</a:t>
            </a:r>
            <a:r>
              <a:rPr lang="en-US" b="1" baseline="3000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AC8CBE-5CD0-DFC4-53B2-6B41A428EE96}"/>
              </a:ext>
            </a:extLst>
          </p:cNvPr>
          <p:cNvSpPr txBox="1"/>
          <p:nvPr/>
        </p:nvSpPr>
        <p:spPr>
          <a:xfrm>
            <a:off x="3834630" y="2329211"/>
            <a:ext cx="50640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Follows :</a:t>
            </a:r>
            <a:r>
              <a:rPr lang="en-US"/>
              <a:t>​</a:t>
            </a:r>
          </a:p>
          <a:p>
            <a:pPr>
              <a:buChar char="•"/>
            </a:pPr>
            <a:r>
              <a:rPr lang="en-US" b="1"/>
              <a:t> stretched exponential </a:t>
            </a:r>
            <a:r>
              <a:rPr lang="it-IT"/>
              <a:t>degree </a:t>
            </a:r>
            <a:r>
              <a:rPr lang="it-IT" err="1"/>
              <a:t>distribution</a:t>
            </a:r>
            <a:r>
              <a:rPr lang="it-IT"/>
              <a:t> </a:t>
            </a:r>
            <a:r>
              <a:rPr lang="it-IT" b="1" err="1">
                <a:solidFill>
                  <a:srgbClr val="0065FF"/>
                </a:solidFill>
              </a:rPr>
              <a:t>M</a:t>
            </a:r>
            <a:r>
              <a:rPr lang="it-IT" b="1" baseline="-25000" err="1">
                <a:solidFill>
                  <a:srgbClr val="0065FF"/>
                </a:solidFill>
              </a:rPr>
              <a:t>k</a:t>
            </a:r>
            <a:endParaRPr lang="en-US" err="1">
              <a:solidFill>
                <a:srgbClr val="FF5D00"/>
              </a:solidFill>
            </a:endParaRPr>
          </a:p>
          <a:p>
            <a:pPr>
              <a:buChar char="•"/>
            </a:pPr>
            <a:r>
              <a:rPr lang="en-US"/>
              <a:t> logarithmic vertex trajectory</a:t>
            </a:r>
            <a:r>
              <a:rPr lang="it-IT"/>
              <a:t> </a:t>
            </a:r>
            <a:r>
              <a:rPr lang="it-IT" b="1">
                <a:solidFill>
                  <a:srgbClr val="FF5D00"/>
                </a:solidFill>
              </a:rPr>
              <a:t>d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>
                <a:solidFill>
                  <a:srgbClr val="FF5D00"/>
                </a:solidFill>
              </a:rPr>
              <a:t>(t)</a:t>
            </a:r>
            <a:endParaRPr lang="en-US">
              <a:solidFill>
                <a:srgbClr val="FF5D00"/>
              </a:solidFill>
            </a:endParaRPr>
          </a:p>
          <a:p>
            <a:pPr>
              <a:buChar char="•"/>
            </a:pPr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3FB4BB4-B014-424A-1E1B-F3677CC3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2" y="3323116"/>
            <a:ext cx="3679243" cy="889940"/>
          </a:xfrm>
          <a:prstGeom prst="rect">
            <a:avLst/>
          </a:prstGeom>
        </p:spPr>
      </p:pic>
      <p:pic>
        <p:nvPicPr>
          <p:cNvPr id="11" name="Elemento grafico 11">
            <a:extLst>
              <a:ext uri="{FF2B5EF4-FFF2-40B4-BE49-F238E27FC236}">
                <a16:creationId xmlns:a16="http://schemas.microsoft.com/office/drawing/2014/main" id="{5A8D8323-9375-89E9-9FAE-8EEE9CE4F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200" y="3431168"/>
            <a:ext cx="3113281" cy="512956"/>
          </a:xfrm>
          <a:prstGeom prst="rect">
            <a:avLst/>
          </a:prstGeom>
        </p:spPr>
      </p:pic>
      <p:pic>
        <p:nvPicPr>
          <p:cNvPr id="14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46DE08-CCC6-927F-B840-C88A23638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448" y="3370160"/>
            <a:ext cx="2743200" cy="64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25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8">
            <a:extLst>
              <a:ext uri="{FF2B5EF4-FFF2-40B4-BE49-F238E27FC236}">
                <a16:creationId xmlns:a16="http://schemas.microsoft.com/office/drawing/2014/main" id="{926382BC-919E-7155-98F1-FFD7CB38F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710" y="3292527"/>
            <a:ext cx="3226419" cy="942793"/>
          </a:xfrm>
          <a:prstGeom prst="rect">
            <a:avLst/>
          </a:prstGeom>
        </p:spPr>
      </p:pic>
      <p:sp>
        <p:nvSpPr>
          <p:cNvPr id="3" name="Google Shape;213;p38">
            <a:extLst>
              <a:ext uri="{FF2B5EF4-FFF2-40B4-BE49-F238E27FC236}">
                <a16:creationId xmlns:a16="http://schemas.microsoft.com/office/drawing/2014/main" id="{6F039843-5054-073C-DCBA-922DDA92AD97}"/>
              </a:ext>
            </a:extLst>
          </p:cNvPr>
          <p:cNvSpPr txBox="1">
            <a:spLocks/>
          </p:cNvSpPr>
          <p:nvPr/>
        </p:nvSpPr>
        <p:spPr>
          <a:xfrm>
            <a:off x="885150" y="-20504"/>
            <a:ext cx="7439787" cy="5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MATCHING MODEL</a:t>
            </a:r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F292826-F1ED-5053-F3A3-0F5F55A77925}"/>
              </a:ext>
            </a:extLst>
          </p:cNvPr>
          <p:cNvSpPr txBox="1"/>
          <p:nvPr/>
        </p:nvSpPr>
        <p:spPr>
          <a:xfrm>
            <a:off x="168661" y="454410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err="1">
                <a:solidFill>
                  <a:srgbClr val="AB0505"/>
                </a:solidFill>
              </a:rPr>
              <a:t>Barabasi</a:t>
            </a:r>
            <a:r>
              <a:rPr lang="it-IT" sz="1600" b="1">
                <a:solidFill>
                  <a:srgbClr val="AB0505"/>
                </a:solidFill>
              </a:rPr>
              <a:t> Albert model [7]</a:t>
            </a:r>
          </a:p>
          <a:p>
            <a:endParaRPr lang="it-IT" b="1">
              <a:solidFill>
                <a:srgbClr val="AB0505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Given: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P = 1</a:t>
            </a:r>
            <a:r>
              <a:rPr lang="en-US">
                <a:solidFill>
                  <a:schemeClr val="accent6"/>
                </a:solidFill>
              </a:rPr>
              <a:t>, so only </a:t>
            </a:r>
            <a:r>
              <a:rPr lang="en-US" b="1" err="1">
                <a:solidFill>
                  <a:schemeClr val="accent6"/>
                </a:solidFill>
              </a:rPr>
              <a:t>node+edge</a:t>
            </a:r>
            <a:r>
              <a:rPr lang="en-US">
                <a:solidFill>
                  <a:schemeClr val="accent6"/>
                </a:solidFill>
              </a:rPr>
              <a:t> event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FF9A00"/>
                </a:solidFill>
              </a:rPr>
              <a:t>γ = 1</a:t>
            </a:r>
            <a:r>
              <a:rPr lang="en-US" b="1">
                <a:solidFill>
                  <a:srgbClr val="AB0505"/>
                </a:solidFill>
              </a:rPr>
              <a:t>, </a:t>
            </a:r>
            <a:r>
              <a:rPr lang="en-US">
                <a:solidFill>
                  <a:schemeClr val="accent6"/>
                </a:solidFill>
              </a:rPr>
              <a:t>so </a:t>
            </a:r>
            <a:r>
              <a:rPr lang="it-IT" b="1">
                <a:solidFill>
                  <a:schemeClr val="accent6"/>
                </a:solidFill>
              </a:rPr>
              <a:t>f(d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(t)) = 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4E671A8-BA54-B252-5C94-D55DD87C5EE2}"/>
              </a:ext>
            </a:extLst>
          </p:cNvPr>
          <p:cNvSpPr txBox="1"/>
          <p:nvPr/>
        </p:nvSpPr>
        <p:spPr>
          <a:xfrm>
            <a:off x="3834628" y="670467"/>
            <a:ext cx="448557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Follows:</a:t>
            </a:r>
          </a:p>
          <a:p>
            <a:pPr>
              <a:buChar char="•"/>
            </a:pPr>
            <a:r>
              <a:rPr lang="it-IT" err="1"/>
              <a:t>powerlaw</a:t>
            </a:r>
            <a:r>
              <a:rPr lang="it-IT"/>
              <a:t> degree </a:t>
            </a:r>
            <a:r>
              <a:rPr lang="it-IT" err="1"/>
              <a:t>distribution</a:t>
            </a:r>
            <a:r>
              <a:rPr lang="it-IT">
                <a:solidFill>
                  <a:srgbClr val="FF5D00"/>
                </a:solidFill>
              </a:rPr>
              <a:t> </a:t>
            </a:r>
            <a:r>
              <a:rPr lang="en-US" b="1">
                <a:solidFill>
                  <a:srgbClr val="0065FF"/>
                </a:solidFill>
              </a:rPr>
              <a:t>Mk ∼ Ck</a:t>
            </a:r>
            <a:r>
              <a:rPr lang="en-US" b="1" baseline="30000">
                <a:solidFill>
                  <a:srgbClr val="0065FF"/>
                </a:solidFill>
              </a:rPr>
              <a:t>-λ</a:t>
            </a:r>
            <a:r>
              <a:rPr lang="it-IT" baseline="30000">
                <a:solidFill>
                  <a:srgbClr val="0065FF"/>
                </a:solidFill>
              </a:rPr>
              <a:t> </a:t>
            </a:r>
            <a:r>
              <a:rPr lang="it-IT">
                <a:solidFill>
                  <a:srgbClr val="0065FF"/>
                </a:solidFill>
              </a:rPr>
              <a:t>​</a:t>
            </a:r>
          </a:p>
          <a:p>
            <a:pPr>
              <a:buChar char="•"/>
            </a:pPr>
            <a:r>
              <a:rPr lang="it-IT" err="1"/>
              <a:t>Vertext</a:t>
            </a:r>
            <a:r>
              <a:rPr lang="it-IT"/>
              <a:t> </a:t>
            </a:r>
            <a:r>
              <a:rPr lang="it-IT" err="1"/>
              <a:t>trajectory</a:t>
            </a:r>
            <a:r>
              <a:rPr lang="it-IT">
                <a:solidFill>
                  <a:srgbClr val="FF5D00"/>
                </a:solidFill>
              </a:rPr>
              <a:t> </a:t>
            </a:r>
            <a:r>
              <a:rPr lang="it-IT" b="1">
                <a:solidFill>
                  <a:srgbClr val="FF5D00"/>
                </a:solidFill>
              </a:rPr>
              <a:t>d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>
                <a:solidFill>
                  <a:srgbClr val="FF5D00"/>
                </a:solidFill>
              </a:rPr>
              <a:t>(t) = t/t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 baseline="30000">
                <a:solidFill>
                  <a:srgbClr val="FF5D00"/>
                </a:solidFill>
              </a:rPr>
              <a:t>1/2</a:t>
            </a:r>
            <a:r>
              <a:rPr lang="it-IT" b="1">
                <a:solidFill>
                  <a:srgbClr val="0065FF"/>
                </a:solidFill>
              </a:rPr>
              <a:t>​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1EF660-3140-B420-A325-5880BA43DDC3}"/>
              </a:ext>
            </a:extLst>
          </p:cNvPr>
          <p:cNvSpPr txBox="1"/>
          <p:nvPr/>
        </p:nvSpPr>
        <p:spPr>
          <a:xfrm>
            <a:off x="-30585" y="4331102"/>
            <a:ext cx="76171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Calibri"/>
              </a:rPr>
              <a:t>References:</a:t>
            </a:r>
            <a:endParaRPr lang="it-IT" i="1">
              <a:solidFill>
                <a:schemeClr val="bg2"/>
              </a:solidFill>
            </a:endParaRPr>
          </a:p>
          <a:p>
            <a:pPr marL="285750" indent="-285750">
              <a:buChar char="•"/>
            </a:pPr>
            <a:r>
              <a:rPr lang="en-US" sz="1000" i="1">
                <a:solidFill>
                  <a:schemeClr val="bg2"/>
                </a:solidFill>
                <a:latin typeface="Calibri"/>
              </a:rPr>
              <a:t>[7] </a:t>
            </a:r>
            <a:r>
              <a:rPr lang="en-US" sz="1000" i="1">
                <a:solidFill>
                  <a:schemeClr val="bg2"/>
                </a:solidFill>
              </a:rPr>
              <a:t>A.-L. </a:t>
            </a:r>
            <a:r>
              <a:rPr lang="en-US" sz="1000" i="1" err="1">
                <a:solidFill>
                  <a:schemeClr val="bg2"/>
                </a:solidFill>
              </a:rPr>
              <a:t>Barabasi</a:t>
            </a:r>
            <a:r>
              <a:rPr lang="en-US" sz="1000" i="1">
                <a:solidFill>
                  <a:schemeClr val="bg2"/>
                </a:solidFill>
              </a:rPr>
              <a:t> and R. Albert, “Albert, R.: Emergence of Scaling in Random Net</a:t>
            </a:r>
            <a:r>
              <a:rPr lang="it-IT" sz="1000" i="1">
                <a:solidFill>
                  <a:schemeClr val="bg2"/>
                </a:solidFill>
              </a:rPr>
              <a:t>works</a:t>
            </a:r>
          </a:p>
          <a:p>
            <a:pPr marL="285750" indent="-285750">
              <a:buChar char="•"/>
            </a:pPr>
            <a:r>
              <a:rPr lang="it-IT" sz="1000" i="1">
                <a:solidFill>
                  <a:schemeClr val="bg2"/>
                </a:solidFill>
              </a:rPr>
              <a:t>[8] </a:t>
            </a:r>
            <a:r>
              <a:rPr lang="it-IT" sz="1000" i="1" err="1">
                <a:solidFill>
                  <a:schemeClr val="bg2"/>
                </a:solidFill>
              </a:rPr>
              <a:t>F.Giroire</a:t>
            </a:r>
            <a:r>
              <a:rPr lang="it-IT" sz="1000" i="1">
                <a:solidFill>
                  <a:schemeClr val="bg2"/>
                </a:solidFill>
              </a:rPr>
              <a:t>, </a:t>
            </a:r>
            <a:r>
              <a:rPr lang="it-IT" sz="1000" i="1" err="1">
                <a:solidFill>
                  <a:schemeClr val="bg2"/>
                </a:solidFill>
              </a:rPr>
              <a:t>N.Nisse</a:t>
            </a:r>
            <a:r>
              <a:rPr lang="it-IT" sz="1000" i="1">
                <a:solidFill>
                  <a:schemeClr val="bg2"/>
                </a:solidFill>
              </a:rPr>
              <a:t>, </a:t>
            </a:r>
            <a:r>
              <a:rPr lang="it-IT" sz="1000" i="1" err="1">
                <a:solidFill>
                  <a:schemeClr val="bg2"/>
                </a:solidFill>
              </a:rPr>
              <a:t>M.Sulkowska</a:t>
            </a:r>
            <a:r>
              <a:rPr lang="it-IT" sz="1000" i="1">
                <a:solidFill>
                  <a:schemeClr val="bg2"/>
                </a:solidFill>
              </a:rPr>
              <a:t>,</a:t>
            </a:r>
            <a:r>
              <a:rPr lang="it-IT" sz="1000" b="1" i="1">
                <a:solidFill>
                  <a:schemeClr val="bg2"/>
                </a:solidFill>
              </a:rPr>
              <a:t> Study of a degree </a:t>
            </a:r>
            <a:r>
              <a:rPr lang="it-IT" sz="1000" b="1" i="1" err="1">
                <a:solidFill>
                  <a:schemeClr val="bg2"/>
                </a:solidFill>
              </a:rPr>
              <a:t>distribution</a:t>
            </a:r>
            <a:r>
              <a:rPr lang="it-IT" sz="1000" b="1" i="1">
                <a:solidFill>
                  <a:schemeClr val="bg2"/>
                </a:solidFill>
              </a:rPr>
              <a:t> and a vertex </a:t>
            </a:r>
            <a:r>
              <a:rPr lang="it-IT" sz="1000" b="1" i="1" err="1">
                <a:solidFill>
                  <a:schemeClr val="bg2"/>
                </a:solidFill>
              </a:rPr>
              <a:t>trajectory</a:t>
            </a:r>
            <a:r>
              <a:rPr lang="it-IT" sz="1000" b="1" i="1">
                <a:solidFill>
                  <a:schemeClr val="bg2"/>
                </a:solidFill>
              </a:rPr>
              <a:t> in the Chung-Lu model with a </a:t>
            </a:r>
            <a:r>
              <a:rPr lang="it-IT" sz="1000" b="1" i="1" err="1">
                <a:solidFill>
                  <a:schemeClr val="bg2"/>
                </a:solidFill>
              </a:rPr>
              <a:t>generalized</a:t>
            </a:r>
            <a:r>
              <a:rPr lang="it-IT" sz="1000" b="1" i="1">
                <a:solidFill>
                  <a:schemeClr val="bg2"/>
                </a:solidFill>
              </a:rPr>
              <a:t> attachment </a:t>
            </a:r>
            <a:r>
              <a:rPr lang="it-IT" sz="1000" b="1" i="1" err="1">
                <a:solidFill>
                  <a:schemeClr val="bg2"/>
                </a:solidFill>
              </a:rPr>
              <a:t>function</a:t>
            </a:r>
            <a:endParaRPr lang="it-IT" sz="1000" i="1" err="1">
              <a:solidFill>
                <a:schemeClr val="bg2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7D3A62-5F6E-610E-8473-FBAA0463CC76}"/>
              </a:ext>
            </a:extLst>
          </p:cNvPr>
          <p:cNvSpPr txBox="1"/>
          <p:nvPr/>
        </p:nvSpPr>
        <p:spPr>
          <a:xfrm>
            <a:off x="168661" y="1918007"/>
            <a:ext cx="55240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b="1" i="1">
                <a:solidFill>
                  <a:srgbClr val="AB0505"/>
                </a:solidFill>
              </a:rPr>
              <a:t>Chung-Lu model  </a:t>
            </a:r>
            <a:r>
              <a:rPr lang="it-IT" sz="1600" b="1">
                <a:solidFill>
                  <a:srgbClr val="AB0505"/>
                </a:solidFill>
              </a:rPr>
              <a:t>[8]</a:t>
            </a:r>
            <a:endParaRPr lang="it-IT" sz="1600">
              <a:solidFill>
                <a:srgbClr val="AB0505"/>
              </a:solidFill>
            </a:endParaRPr>
          </a:p>
          <a:p>
            <a:endParaRPr lang="it-IT" b="1">
              <a:solidFill>
                <a:srgbClr val="AB0505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Given:</a:t>
            </a:r>
          </a:p>
          <a:p>
            <a:pPr marL="285750" indent="-285750">
              <a:buChar char="•"/>
            </a:pPr>
            <a:r>
              <a:rPr lang="it-IT">
                <a:solidFill>
                  <a:schemeClr val="tx1"/>
                </a:solidFill>
              </a:rPr>
              <a:t>General </a:t>
            </a:r>
            <a:r>
              <a:rPr lang="en-US" b="1">
                <a:solidFill>
                  <a:srgbClr val="FF9A00"/>
                </a:solidFill>
              </a:rPr>
              <a:t>P</a:t>
            </a:r>
            <a:r>
              <a:rPr lang="en-US">
                <a:solidFill>
                  <a:srgbClr val="FF9A00"/>
                </a:solidFill>
              </a:rPr>
              <a:t> </a:t>
            </a:r>
            <a:r>
              <a:rPr lang="en-US">
                <a:solidFill>
                  <a:schemeClr val="accent6"/>
                </a:solidFill>
              </a:rPr>
              <a:t>and</a:t>
            </a:r>
            <a:r>
              <a:rPr lang="en-US" b="1">
                <a:solidFill>
                  <a:schemeClr val="accent6"/>
                </a:solidFill>
              </a:rPr>
              <a:t> </a:t>
            </a:r>
            <a:r>
              <a:rPr lang="en-US" b="1">
                <a:solidFill>
                  <a:srgbClr val="00A2FF"/>
                </a:solidFill>
              </a:rPr>
              <a:t>0≤γ&lt;1 </a:t>
            </a:r>
          </a:p>
          <a:p>
            <a:pPr marL="285750" indent="-285750">
              <a:buFont typeface="Arial,Sans-Serif"/>
              <a:buChar char="•"/>
            </a:pPr>
            <a:r>
              <a:rPr lang="it-IT" err="1">
                <a:solidFill>
                  <a:schemeClr val="tx1"/>
                </a:solidFill>
              </a:rPr>
              <a:t>Generalized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err="1">
                <a:solidFill>
                  <a:schemeClr val="tx1"/>
                </a:solidFill>
              </a:rPr>
              <a:t>sublinear</a:t>
            </a:r>
            <a:r>
              <a:rPr lang="it-IT">
                <a:solidFill>
                  <a:schemeClr val="tx1"/>
                </a:solidFill>
              </a:rPr>
              <a:t> </a:t>
            </a:r>
            <a:r>
              <a:rPr lang="it-IT" b="1">
                <a:solidFill>
                  <a:schemeClr val="tx1"/>
                </a:solidFill>
              </a:rPr>
              <a:t>f(d</a:t>
            </a:r>
            <a:r>
              <a:rPr lang="it-IT" b="1" baseline="-25000">
                <a:solidFill>
                  <a:schemeClr val="tx1"/>
                </a:solidFill>
              </a:rPr>
              <a:t>v</a:t>
            </a:r>
            <a:r>
              <a:rPr lang="it-IT" b="1">
                <a:solidFill>
                  <a:schemeClr val="tx1"/>
                </a:solidFill>
              </a:rPr>
              <a:t>(t)) = </a:t>
            </a:r>
            <a:r>
              <a:rPr lang="it-IT" b="1">
                <a:solidFill>
                  <a:schemeClr val="accent6"/>
                </a:solidFill>
              </a:rPr>
              <a:t>d</a:t>
            </a:r>
            <a:r>
              <a:rPr lang="it-IT" b="1" baseline="-25000">
                <a:solidFill>
                  <a:schemeClr val="accent6"/>
                </a:solidFill>
              </a:rPr>
              <a:t>v</a:t>
            </a:r>
            <a:r>
              <a:rPr lang="it-IT" b="1">
                <a:solidFill>
                  <a:schemeClr val="accent6"/>
                </a:solidFill>
              </a:rPr>
              <a:t>(t)</a:t>
            </a:r>
            <a:r>
              <a:rPr lang="en-US" b="1" baseline="30000">
                <a:solidFill>
                  <a:srgbClr val="00A2FF"/>
                </a:solidFill>
              </a:rPr>
              <a:t>γ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AC8CBE-5CD0-DFC4-53B2-6B41A428EE96}"/>
              </a:ext>
            </a:extLst>
          </p:cNvPr>
          <p:cNvSpPr txBox="1"/>
          <p:nvPr/>
        </p:nvSpPr>
        <p:spPr>
          <a:xfrm>
            <a:off x="3834630" y="2329211"/>
            <a:ext cx="50640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Follows :</a:t>
            </a:r>
            <a:r>
              <a:rPr lang="en-US"/>
              <a:t>​</a:t>
            </a:r>
          </a:p>
          <a:p>
            <a:pPr>
              <a:buChar char="•"/>
            </a:pPr>
            <a:r>
              <a:rPr lang="en-US" b="1"/>
              <a:t> stretched exponential </a:t>
            </a:r>
            <a:r>
              <a:rPr lang="it-IT"/>
              <a:t>degree </a:t>
            </a:r>
            <a:r>
              <a:rPr lang="it-IT" err="1"/>
              <a:t>distribution</a:t>
            </a:r>
            <a:r>
              <a:rPr lang="it-IT"/>
              <a:t> </a:t>
            </a:r>
            <a:r>
              <a:rPr lang="it-IT" b="1" err="1">
                <a:solidFill>
                  <a:srgbClr val="0065FF"/>
                </a:solidFill>
              </a:rPr>
              <a:t>M</a:t>
            </a:r>
            <a:r>
              <a:rPr lang="it-IT" b="1" baseline="-25000" err="1">
                <a:solidFill>
                  <a:srgbClr val="0065FF"/>
                </a:solidFill>
              </a:rPr>
              <a:t>k</a:t>
            </a:r>
            <a:endParaRPr lang="en-US" err="1">
              <a:solidFill>
                <a:srgbClr val="FF5D00"/>
              </a:solidFill>
            </a:endParaRPr>
          </a:p>
          <a:p>
            <a:pPr>
              <a:buChar char="•"/>
            </a:pPr>
            <a:r>
              <a:rPr lang="en-US"/>
              <a:t> logarithmic vertex trajectory</a:t>
            </a:r>
            <a:r>
              <a:rPr lang="it-IT"/>
              <a:t> </a:t>
            </a:r>
            <a:r>
              <a:rPr lang="it-IT" b="1">
                <a:solidFill>
                  <a:srgbClr val="FF5D00"/>
                </a:solidFill>
              </a:rPr>
              <a:t>d</a:t>
            </a:r>
            <a:r>
              <a:rPr lang="it-IT" b="1" baseline="-25000">
                <a:solidFill>
                  <a:srgbClr val="FF5D00"/>
                </a:solidFill>
              </a:rPr>
              <a:t>v</a:t>
            </a:r>
            <a:r>
              <a:rPr lang="it-IT" b="1">
                <a:solidFill>
                  <a:srgbClr val="FF5D00"/>
                </a:solidFill>
              </a:rPr>
              <a:t>(t)</a:t>
            </a:r>
            <a:endParaRPr lang="en-US">
              <a:solidFill>
                <a:srgbClr val="FF5D00"/>
              </a:solidFill>
            </a:endParaRPr>
          </a:p>
          <a:p>
            <a:pPr>
              <a:buChar char="•"/>
            </a:pPr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3FB4BB4-B014-424A-1E1B-F3677CC3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2" y="3323116"/>
            <a:ext cx="3679243" cy="889940"/>
          </a:xfrm>
          <a:prstGeom prst="rect">
            <a:avLst/>
          </a:prstGeom>
        </p:spPr>
      </p:pic>
      <p:pic>
        <p:nvPicPr>
          <p:cNvPr id="11" name="Elemento grafico 11">
            <a:extLst>
              <a:ext uri="{FF2B5EF4-FFF2-40B4-BE49-F238E27FC236}">
                <a16:creationId xmlns:a16="http://schemas.microsoft.com/office/drawing/2014/main" id="{5A8D8323-9375-89E9-9FAE-8EEE9CE4F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200" y="3431168"/>
            <a:ext cx="3113281" cy="512956"/>
          </a:xfrm>
          <a:prstGeom prst="rect">
            <a:avLst/>
          </a:prstGeom>
        </p:spPr>
      </p:pic>
      <p:pic>
        <p:nvPicPr>
          <p:cNvPr id="14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46DE08-CCC6-927F-B840-C88A23638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448" y="3370160"/>
            <a:ext cx="2743200" cy="64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13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007697" y="1347038"/>
            <a:ext cx="5942546" cy="1934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FACED PROBLEMS</a:t>
            </a:r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1"/>
          </p:nvPr>
        </p:nvSpPr>
        <p:spPr>
          <a:xfrm>
            <a:off x="3953943" y="2776607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>
                <a:solidFill>
                  <a:srgbClr val="0065FF"/>
                </a:solidFill>
              </a:rPr>
              <a:t>(1) Which researchers should be taken into account?</a:t>
            </a:r>
            <a:endParaRPr lang="it-IT" b="1">
              <a:solidFill>
                <a:srgbClr val="0065FF"/>
              </a:solidFill>
            </a:endParaRPr>
          </a:p>
          <a:p>
            <a:pPr marL="0" indent="0"/>
            <a:r>
              <a:rPr lang="en" b="1">
                <a:solidFill>
                  <a:srgbClr val="0065FF"/>
                </a:solidFill>
              </a:rPr>
              <a:t>(2) How to interpret a time step?</a:t>
            </a:r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03</a:t>
            </a:r>
            <a:endParaRPr lang="it-IT">
              <a:solidFill>
                <a:srgbClr val="C00000"/>
              </a:solidFill>
            </a:endParaRPr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>
                <a:solidFill>
                  <a:schemeClr val="tx1"/>
                </a:solidFill>
                <a:latin typeface="Exo 2"/>
              </a:rPr>
              <a:t>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68898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>
                <a:solidFill>
                  <a:schemeClr val="tx1"/>
                </a:solidFill>
                <a:latin typeface="Exo 2"/>
              </a:rPr>
              <a:t>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</a:t>
            </a:r>
            <a:r>
              <a:rPr lang="it-IT">
                <a:solidFill>
                  <a:srgbClr val="FF5D00"/>
                </a:solidFill>
                <a:latin typeface="Exo 2"/>
              </a:rPr>
              <a:t> </a:t>
            </a:r>
            <a:r>
              <a:rPr lang="it-IT" b="1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>
                <a:solidFill>
                  <a:srgbClr val="FF5D00"/>
                </a:solidFill>
                <a:latin typeface="Exo 2"/>
              </a:rPr>
              <a:t> rate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>
                <a:solidFill>
                  <a:schemeClr val="tx1"/>
                </a:solidFill>
                <a:latin typeface="Exo 2"/>
              </a:rPr>
              <a:t> of </a:t>
            </a:r>
            <a:r>
              <a:rPr lang="it-IT" err="1">
                <a:solidFill>
                  <a:schemeClr val="tx1"/>
                </a:solidFill>
                <a:latin typeface="Exo 2"/>
              </a:rPr>
              <a:t>inativity</a:t>
            </a:r>
            <a:r>
              <a:rPr lang="it-IT">
                <a:solidFill>
                  <a:schemeClr val="tx1"/>
                </a:solidFill>
                <a:latin typeface="Exo 2"/>
              </a:rPr>
              <a:t>;.</a:t>
            </a:r>
          </a:p>
        </p:txBody>
      </p:sp>
    </p:spTree>
    <p:extLst>
      <p:ext uri="{BB962C8B-B14F-4D97-AF65-F5344CB8AC3E}">
        <p14:creationId xmlns:p14="http://schemas.microsoft.com/office/powerpoint/2010/main" val="278828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>
                <a:solidFill>
                  <a:schemeClr val="tx1"/>
                </a:solidFill>
                <a:latin typeface="Exo 2"/>
              </a:rPr>
              <a:t>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</a:t>
            </a:r>
            <a:r>
              <a:rPr lang="it-IT">
                <a:solidFill>
                  <a:srgbClr val="FF5D00"/>
                </a:solidFill>
                <a:latin typeface="Exo 2"/>
              </a:rPr>
              <a:t> </a:t>
            </a:r>
            <a:r>
              <a:rPr lang="it-IT" b="1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>
                <a:solidFill>
                  <a:srgbClr val="FF5D00"/>
                </a:solidFill>
                <a:latin typeface="Exo 2"/>
              </a:rPr>
              <a:t> rate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>
                <a:solidFill>
                  <a:schemeClr val="tx1"/>
                </a:solidFill>
                <a:latin typeface="Exo 2"/>
              </a:rPr>
              <a:t> of </a:t>
            </a:r>
            <a:r>
              <a:rPr lang="it-IT" err="1">
                <a:solidFill>
                  <a:schemeClr val="tx1"/>
                </a:solidFill>
                <a:latin typeface="Exo 2"/>
              </a:rPr>
              <a:t>inativity</a:t>
            </a:r>
            <a:r>
              <a:rPr lang="it-IT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>
                <a:solidFill>
                  <a:srgbClr val="0065FF"/>
                </a:solidFill>
                <a:latin typeface="Exo 2"/>
              </a:rPr>
              <a:t>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>
                <a:solidFill>
                  <a:schemeClr val="tx1"/>
                </a:solidFill>
                <a:latin typeface="Exo 2"/>
              </a:rPr>
              <a:t>, like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>
                <a:solidFill>
                  <a:schemeClr val="tx1"/>
                </a:solidFill>
                <a:latin typeface="Exo 2"/>
              </a:rPr>
              <a:t> PhD;</a:t>
            </a:r>
          </a:p>
        </p:txBody>
      </p:sp>
    </p:spTree>
    <p:extLst>
      <p:ext uri="{BB962C8B-B14F-4D97-AF65-F5344CB8AC3E}">
        <p14:creationId xmlns:p14="http://schemas.microsoft.com/office/powerpoint/2010/main" val="76851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>
                <a:solidFill>
                  <a:schemeClr val="tx1"/>
                </a:solidFill>
                <a:latin typeface="Exo 2"/>
              </a:rPr>
              <a:t>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</a:t>
            </a:r>
            <a:r>
              <a:rPr lang="it-IT">
                <a:solidFill>
                  <a:srgbClr val="FF5D00"/>
                </a:solidFill>
                <a:latin typeface="Exo 2"/>
              </a:rPr>
              <a:t> </a:t>
            </a:r>
            <a:r>
              <a:rPr lang="it-IT" b="1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>
                <a:solidFill>
                  <a:srgbClr val="FF5D00"/>
                </a:solidFill>
                <a:latin typeface="Exo 2"/>
              </a:rPr>
              <a:t> rate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>
                <a:solidFill>
                  <a:schemeClr val="tx1"/>
                </a:solidFill>
                <a:latin typeface="Exo 2"/>
              </a:rPr>
              <a:t> of </a:t>
            </a:r>
            <a:r>
              <a:rPr lang="it-IT" err="1">
                <a:solidFill>
                  <a:schemeClr val="tx1"/>
                </a:solidFill>
                <a:latin typeface="Exo 2"/>
              </a:rPr>
              <a:t>inativity</a:t>
            </a:r>
            <a:r>
              <a:rPr lang="it-IT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>
                <a:solidFill>
                  <a:srgbClr val="0065FF"/>
                </a:solidFill>
                <a:latin typeface="Exo 2"/>
              </a:rPr>
              <a:t>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>
                <a:solidFill>
                  <a:schemeClr val="tx1"/>
                </a:solidFill>
                <a:latin typeface="Exo 2"/>
              </a:rPr>
              <a:t>, like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>
                <a:solidFill>
                  <a:srgbClr val="F596AE"/>
                </a:solidFill>
                <a:latin typeface="Exo 2"/>
              </a:rPr>
              <a:t>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>
                <a:solidFill>
                  <a:schemeClr val="tx1"/>
                </a:solidFill>
                <a:latin typeface="Exo 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49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5768" y="157486"/>
            <a:ext cx="5214300" cy="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0F4B50-388E-79EB-F054-BE63D9A18B26}"/>
              </a:ext>
            </a:extLst>
          </p:cNvPr>
          <p:cNvSpPr txBox="1"/>
          <p:nvPr/>
        </p:nvSpPr>
        <p:spPr>
          <a:xfrm>
            <a:off x="793376" y="1058956"/>
            <a:ext cx="71807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 b="1">
                <a:solidFill>
                  <a:srgbClr val="C00000"/>
                </a:solidFill>
              </a:rPr>
              <a:t>Scopus </a:t>
            </a:r>
            <a:r>
              <a:rPr lang="it-IT" sz="1600"/>
              <a:t>Database </a:t>
            </a:r>
          </a:p>
          <a:p>
            <a:pPr marL="285750" indent="-285750">
              <a:buChar char="•"/>
            </a:pPr>
            <a:r>
              <a:rPr lang="it-IT" sz="1600" b="1"/>
              <a:t>250K</a:t>
            </a:r>
            <a:r>
              <a:rPr lang="it-IT" sz="1600"/>
              <a:t> </a:t>
            </a:r>
            <a:r>
              <a:rPr lang="it-IT" sz="1600">
                <a:solidFill>
                  <a:schemeClr val="tx1"/>
                </a:solidFill>
              </a:rPr>
              <a:t>computer science </a:t>
            </a:r>
            <a:r>
              <a:rPr lang="it-IT" sz="1600" b="1" err="1">
                <a:solidFill>
                  <a:srgbClr val="C00000"/>
                </a:solidFill>
              </a:rPr>
              <a:t>authors</a:t>
            </a:r>
            <a:endParaRPr lang="it-IT" sz="1600" b="1">
              <a:solidFill>
                <a:srgbClr val="C0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600" b="1" err="1">
                <a:solidFill>
                  <a:srgbClr val="FF5D00"/>
                </a:solidFill>
              </a:rPr>
              <a:t>Collaborations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(</a:t>
            </a:r>
            <a:r>
              <a:rPr lang="it-IT" sz="1600" b="1"/>
              <a:t>co-</a:t>
            </a:r>
            <a:r>
              <a:rPr lang="it-IT" sz="1600" b="1" err="1"/>
              <a:t>authorship</a:t>
            </a:r>
            <a:r>
              <a:rPr lang="it-IT" sz="1600"/>
              <a:t> </a:t>
            </a:r>
            <a:r>
              <a:rPr lang="it-IT" sz="1600" err="1"/>
              <a:t>relationship</a:t>
            </a:r>
            <a:r>
              <a:rPr lang="it-IT" sz="1600"/>
              <a:t>) </a:t>
            </a:r>
            <a:r>
              <a:rPr lang="it-IT" sz="1600" err="1"/>
              <a:t>between</a:t>
            </a:r>
            <a:r>
              <a:rPr lang="it-IT" sz="1600" b="1"/>
              <a:t> </a:t>
            </a:r>
            <a:r>
              <a:rPr lang="it-IT" sz="1600" b="1">
                <a:solidFill>
                  <a:srgbClr val="0065FF"/>
                </a:solidFill>
              </a:rPr>
              <a:t>1990 and 2018 </a:t>
            </a:r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B9FB4CE3-9801-6BE7-3AFF-312ACECC79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" t="1324" r="815" b="442"/>
          <a:stretch/>
        </p:blipFill>
        <p:spPr>
          <a:xfrm>
            <a:off x="914400" y="2061516"/>
            <a:ext cx="7321896" cy="2990485"/>
          </a:xfrm>
          <a:prstGeom prst="rect">
            <a:avLst/>
          </a:prstGeom>
        </p:spPr>
      </p:pic>
      <p:pic>
        <p:nvPicPr>
          <p:cNvPr id="3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CD5E11-8DA5-E712-4186-D202FFAEC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059" y="91021"/>
            <a:ext cx="2407024" cy="10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56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Problems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>
                <a:solidFill>
                  <a:schemeClr val="tx1"/>
                </a:solidFill>
                <a:latin typeface="Exo 2"/>
              </a:rPr>
              <a:t>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</a:t>
            </a:r>
            <a:r>
              <a:rPr lang="it-IT">
                <a:solidFill>
                  <a:srgbClr val="FF5D00"/>
                </a:solidFill>
                <a:latin typeface="Exo 2"/>
              </a:rPr>
              <a:t> </a:t>
            </a:r>
            <a:r>
              <a:rPr lang="it-IT" b="1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>
                <a:solidFill>
                  <a:srgbClr val="FF5D00"/>
                </a:solidFill>
                <a:latin typeface="Exo 2"/>
              </a:rPr>
              <a:t> rate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>
                <a:solidFill>
                  <a:schemeClr val="tx1"/>
                </a:solidFill>
                <a:latin typeface="Exo 2"/>
              </a:rPr>
              <a:t> of </a:t>
            </a:r>
            <a:r>
              <a:rPr lang="it-IT" err="1">
                <a:solidFill>
                  <a:schemeClr val="tx1"/>
                </a:solidFill>
                <a:latin typeface="Exo 2"/>
              </a:rPr>
              <a:t>inativity</a:t>
            </a:r>
            <a:r>
              <a:rPr lang="it-IT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>
                <a:solidFill>
                  <a:srgbClr val="0065FF"/>
                </a:solidFill>
                <a:latin typeface="Exo 2"/>
              </a:rPr>
              <a:t>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>
                <a:solidFill>
                  <a:schemeClr val="tx1"/>
                </a:solidFill>
                <a:latin typeface="Exo 2"/>
              </a:rPr>
              <a:t>, like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>
                <a:solidFill>
                  <a:srgbClr val="F596AE"/>
                </a:solidFill>
                <a:latin typeface="Exo 2"/>
              </a:rPr>
              <a:t>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AutoNum type="arabicPeriod"/>
            </a:pPr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b="1">
                <a:solidFill>
                  <a:srgbClr val="AB0505"/>
                </a:solidFill>
                <a:latin typeface="Exo 2"/>
              </a:rPr>
              <a:t>Solutions: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defined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by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metrics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7025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Problems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>
                <a:solidFill>
                  <a:schemeClr val="tx1"/>
                </a:solidFill>
                <a:latin typeface="Exo 2"/>
              </a:rPr>
              <a:t>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</a:t>
            </a:r>
            <a:r>
              <a:rPr lang="it-IT">
                <a:solidFill>
                  <a:srgbClr val="FF5D00"/>
                </a:solidFill>
                <a:latin typeface="Exo 2"/>
              </a:rPr>
              <a:t> </a:t>
            </a:r>
            <a:r>
              <a:rPr lang="it-IT" b="1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>
                <a:solidFill>
                  <a:srgbClr val="FF5D00"/>
                </a:solidFill>
                <a:latin typeface="Exo 2"/>
              </a:rPr>
              <a:t> rate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>
                <a:solidFill>
                  <a:schemeClr val="tx1"/>
                </a:solidFill>
                <a:latin typeface="Exo 2"/>
              </a:rPr>
              <a:t> of </a:t>
            </a:r>
            <a:r>
              <a:rPr lang="it-IT" err="1">
                <a:solidFill>
                  <a:schemeClr val="tx1"/>
                </a:solidFill>
                <a:latin typeface="Exo 2"/>
              </a:rPr>
              <a:t>inativity</a:t>
            </a:r>
            <a:r>
              <a:rPr lang="it-IT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>
                <a:solidFill>
                  <a:srgbClr val="0065FF"/>
                </a:solidFill>
                <a:latin typeface="Exo 2"/>
              </a:rPr>
              <a:t>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>
                <a:solidFill>
                  <a:schemeClr val="tx1"/>
                </a:solidFill>
                <a:latin typeface="Exo 2"/>
              </a:rPr>
              <a:t>, like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>
                <a:solidFill>
                  <a:srgbClr val="F596AE"/>
                </a:solidFill>
                <a:latin typeface="Exo 2"/>
              </a:rPr>
              <a:t>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AutoNum type="arabicPeriod"/>
            </a:pPr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b="1">
                <a:solidFill>
                  <a:srgbClr val="AB0505"/>
                </a:solidFill>
                <a:latin typeface="Exo 2"/>
              </a:rPr>
              <a:t>Solutions: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defined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by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metrics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 b="1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b="1">
                <a:solidFill>
                  <a:srgbClr val="FF5D00"/>
                </a:solidFill>
                <a:latin typeface="Exo 2"/>
              </a:rPr>
              <a:t>Hole size</a:t>
            </a:r>
            <a:r>
              <a:rPr lang="it-IT">
                <a:solidFill>
                  <a:schemeClr val="tx1"/>
                </a:solidFill>
                <a:latin typeface="Exo 2"/>
              </a:rPr>
              <a:t>: #years </a:t>
            </a:r>
            <a:r>
              <a:rPr lang="it-IT" err="1">
                <a:solidFill>
                  <a:schemeClr val="tx1"/>
                </a:solidFill>
                <a:latin typeface="Exo 2"/>
              </a:rPr>
              <a:t>without</a:t>
            </a:r>
            <a:r>
              <a:rPr lang="it-IT">
                <a:solidFill>
                  <a:schemeClr val="tx1"/>
                </a:solidFill>
                <a:latin typeface="Exo 2"/>
              </a:rPr>
              <a:t> publishing;</a:t>
            </a:r>
          </a:p>
        </p:txBody>
      </p:sp>
    </p:spTree>
    <p:extLst>
      <p:ext uri="{BB962C8B-B14F-4D97-AF65-F5344CB8AC3E}">
        <p14:creationId xmlns:p14="http://schemas.microsoft.com/office/powerpoint/2010/main" val="209722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Problems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>
                <a:solidFill>
                  <a:schemeClr val="tx1"/>
                </a:solidFill>
                <a:latin typeface="Exo 2"/>
              </a:rPr>
              <a:t>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</a:t>
            </a:r>
            <a:r>
              <a:rPr lang="it-IT">
                <a:solidFill>
                  <a:srgbClr val="FF5D00"/>
                </a:solidFill>
                <a:latin typeface="Exo 2"/>
              </a:rPr>
              <a:t> </a:t>
            </a:r>
            <a:r>
              <a:rPr lang="it-IT" b="1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>
                <a:solidFill>
                  <a:srgbClr val="FF5D00"/>
                </a:solidFill>
                <a:latin typeface="Exo 2"/>
              </a:rPr>
              <a:t> rate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>
                <a:solidFill>
                  <a:schemeClr val="tx1"/>
                </a:solidFill>
                <a:latin typeface="Exo 2"/>
              </a:rPr>
              <a:t> of </a:t>
            </a:r>
            <a:r>
              <a:rPr lang="it-IT" err="1">
                <a:solidFill>
                  <a:schemeClr val="tx1"/>
                </a:solidFill>
                <a:latin typeface="Exo 2"/>
              </a:rPr>
              <a:t>inativity</a:t>
            </a:r>
            <a:r>
              <a:rPr lang="it-IT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>
                <a:solidFill>
                  <a:srgbClr val="0065FF"/>
                </a:solidFill>
                <a:latin typeface="Exo 2"/>
              </a:rPr>
              <a:t>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>
                <a:solidFill>
                  <a:schemeClr val="tx1"/>
                </a:solidFill>
                <a:latin typeface="Exo 2"/>
              </a:rPr>
              <a:t>, like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>
                <a:solidFill>
                  <a:srgbClr val="F596AE"/>
                </a:solidFill>
                <a:latin typeface="Exo 2"/>
              </a:rPr>
              <a:t>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AutoNum type="arabicPeriod"/>
            </a:pPr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b="1">
                <a:solidFill>
                  <a:srgbClr val="AB0505"/>
                </a:solidFill>
                <a:latin typeface="Exo 2"/>
              </a:rPr>
              <a:t>Solutions: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defined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by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metrics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 b="1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b="1">
                <a:solidFill>
                  <a:srgbClr val="FF5D00"/>
                </a:solidFill>
                <a:latin typeface="Exo 2"/>
              </a:rPr>
              <a:t>Hole size</a:t>
            </a:r>
            <a:r>
              <a:rPr lang="it-IT">
                <a:solidFill>
                  <a:schemeClr val="tx1"/>
                </a:solidFill>
                <a:latin typeface="Exo 2"/>
              </a:rPr>
              <a:t>: #years </a:t>
            </a:r>
            <a:r>
              <a:rPr lang="it-IT" err="1">
                <a:solidFill>
                  <a:schemeClr val="tx1"/>
                </a:solidFill>
                <a:latin typeface="Exo 2"/>
              </a:rPr>
              <a:t>without</a:t>
            </a:r>
            <a:r>
              <a:rPr lang="it-IT">
                <a:solidFill>
                  <a:schemeClr val="tx1"/>
                </a:solidFill>
                <a:latin typeface="Exo 2"/>
              </a:rPr>
              <a:t> publishing;</a:t>
            </a:r>
          </a:p>
        </p:txBody>
      </p:sp>
      <p:sp>
        <p:nvSpPr>
          <p:cNvPr id="10" name="Google Shape;222;p38">
            <a:extLst>
              <a:ext uri="{FF2B5EF4-FFF2-40B4-BE49-F238E27FC236}">
                <a16:creationId xmlns:a16="http://schemas.microsoft.com/office/drawing/2014/main" id="{E21DEF8C-1792-0F45-0BB6-771A94EEFAF5}"/>
              </a:ext>
            </a:extLst>
          </p:cNvPr>
          <p:cNvSpPr/>
          <p:nvPr/>
        </p:nvSpPr>
        <p:spPr>
          <a:xfrm>
            <a:off x="5867989" y="2840598"/>
            <a:ext cx="3180452" cy="166890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magine 3">
            <a:extLst>
              <a:ext uri="{FF2B5EF4-FFF2-40B4-BE49-F238E27FC236}">
                <a16:creationId xmlns:a16="http://schemas.microsoft.com/office/drawing/2014/main" id="{C35DD61E-8605-73F8-9EBE-A056959B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82" y="2840169"/>
            <a:ext cx="2897841" cy="13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9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Problems</a:t>
            </a:r>
            <a:endParaRPr lang="it-IT" b="1">
              <a:solidFill>
                <a:srgbClr val="AB0505"/>
              </a:solidFill>
              <a:latin typeface="Exo 2"/>
            </a:endParaRP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>
                <a:solidFill>
                  <a:schemeClr val="tx1"/>
                </a:solidFill>
                <a:latin typeface="Exo 2"/>
              </a:rPr>
              <a:t>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</a:t>
            </a:r>
            <a:r>
              <a:rPr lang="it-IT">
                <a:solidFill>
                  <a:srgbClr val="FF5D00"/>
                </a:solidFill>
                <a:latin typeface="Exo 2"/>
              </a:rPr>
              <a:t> </a:t>
            </a:r>
            <a:r>
              <a:rPr lang="it-IT" b="1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>
                <a:solidFill>
                  <a:srgbClr val="FF5D00"/>
                </a:solidFill>
                <a:latin typeface="Exo 2"/>
              </a:rPr>
              <a:t> rate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>
                <a:solidFill>
                  <a:schemeClr val="tx1"/>
                </a:solidFill>
                <a:latin typeface="Exo 2"/>
              </a:rPr>
              <a:t> of </a:t>
            </a:r>
            <a:r>
              <a:rPr lang="it-IT" err="1">
                <a:solidFill>
                  <a:schemeClr val="tx1"/>
                </a:solidFill>
                <a:latin typeface="Exo 2"/>
              </a:rPr>
              <a:t>inativity</a:t>
            </a:r>
            <a:r>
              <a:rPr lang="it-IT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>
                <a:solidFill>
                  <a:srgbClr val="0065FF"/>
                </a:solidFill>
                <a:latin typeface="Exo 2"/>
              </a:rPr>
              <a:t>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>
                <a:solidFill>
                  <a:schemeClr val="tx1"/>
                </a:solidFill>
                <a:latin typeface="Exo 2"/>
              </a:rPr>
              <a:t>, like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>
                <a:solidFill>
                  <a:srgbClr val="F596AE"/>
                </a:solidFill>
                <a:latin typeface="Exo 2"/>
              </a:rPr>
              <a:t>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AutoNum type="arabicPeriod"/>
            </a:pPr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b="1">
                <a:solidFill>
                  <a:srgbClr val="AB0505"/>
                </a:solidFill>
                <a:latin typeface="Exo 2"/>
              </a:rPr>
              <a:t>Solutions: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defined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by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metrics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 b="1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b="1">
                <a:solidFill>
                  <a:srgbClr val="FF5D00"/>
                </a:solidFill>
                <a:latin typeface="Exo 2"/>
              </a:rPr>
              <a:t>Hole size</a:t>
            </a:r>
            <a:r>
              <a:rPr lang="it-IT">
                <a:solidFill>
                  <a:schemeClr val="tx1"/>
                </a:solidFill>
                <a:latin typeface="Exo 2"/>
              </a:rPr>
              <a:t>: #years </a:t>
            </a:r>
            <a:r>
              <a:rPr lang="it-IT" err="1">
                <a:solidFill>
                  <a:schemeClr val="tx1"/>
                </a:solidFill>
                <a:latin typeface="Exo 2"/>
              </a:rPr>
              <a:t>without</a:t>
            </a:r>
            <a:r>
              <a:rPr lang="it-IT">
                <a:solidFill>
                  <a:schemeClr val="tx1"/>
                </a:solidFill>
                <a:latin typeface="Exo 2"/>
              </a:rPr>
              <a:t> publishing;</a:t>
            </a:r>
          </a:p>
          <a:p>
            <a:pPr marL="342900" indent="-342900">
              <a:buAutoNum type="arabicPeriod"/>
            </a:pPr>
            <a:r>
              <a:rPr lang="it-IT" b="1">
                <a:solidFill>
                  <a:srgbClr val="0065FF"/>
                </a:solidFill>
                <a:latin typeface="Exo 2"/>
              </a:rPr>
              <a:t>Activity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period</a:t>
            </a:r>
            <a:r>
              <a:rPr lang="it-IT" b="1">
                <a:solidFill>
                  <a:schemeClr val="tx1"/>
                </a:solidFill>
                <a:latin typeface="Exo 2"/>
              </a:rPr>
              <a:t>:</a:t>
            </a:r>
            <a:r>
              <a:rPr lang="it-IT">
                <a:solidFill>
                  <a:schemeClr val="tx1"/>
                </a:solidFill>
                <a:latin typeface="Exo 2"/>
              </a:rPr>
              <a:t> #years </a:t>
            </a:r>
            <a:r>
              <a:rPr lang="it-IT" err="1">
                <a:solidFill>
                  <a:schemeClr val="tx1"/>
                </a:solidFill>
                <a:latin typeface="Exo 2"/>
              </a:rPr>
              <a:t>between</a:t>
            </a:r>
            <a:r>
              <a:rPr lang="it-IT">
                <a:solidFill>
                  <a:schemeClr val="tx1"/>
                </a:solidFill>
                <a:latin typeface="Exo 2"/>
              </a:rPr>
              <a:t> 1st and last </a:t>
            </a:r>
            <a:r>
              <a:rPr lang="it-IT" err="1">
                <a:solidFill>
                  <a:schemeClr val="tx1"/>
                </a:solidFill>
                <a:latin typeface="Exo 2"/>
              </a:rPr>
              <a:t>publication</a:t>
            </a:r>
            <a:r>
              <a:rPr lang="it-IT">
                <a:solidFill>
                  <a:schemeClr val="tx1"/>
                </a:solidFill>
                <a:latin typeface="Exo 2"/>
              </a:rPr>
              <a:t>;</a:t>
            </a:r>
          </a:p>
        </p:txBody>
      </p:sp>
      <p:sp>
        <p:nvSpPr>
          <p:cNvPr id="10" name="Google Shape;222;p38">
            <a:extLst>
              <a:ext uri="{FF2B5EF4-FFF2-40B4-BE49-F238E27FC236}">
                <a16:creationId xmlns:a16="http://schemas.microsoft.com/office/drawing/2014/main" id="{E21DEF8C-1792-0F45-0BB6-771A94EEFAF5}"/>
              </a:ext>
            </a:extLst>
          </p:cNvPr>
          <p:cNvSpPr/>
          <p:nvPr/>
        </p:nvSpPr>
        <p:spPr>
          <a:xfrm>
            <a:off x="5867989" y="2840598"/>
            <a:ext cx="3180452" cy="166890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magine 3">
            <a:extLst>
              <a:ext uri="{FF2B5EF4-FFF2-40B4-BE49-F238E27FC236}">
                <a16:creationId xmlns:a16="http://schemas.microsoft.com/office/drawing/2014/main" id="{C35DD61E-8605-73F8-9EBE-A056959B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82" y="2840169"/>
            <a:ext cx="2897841" cy="13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3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210712-DB09-7FD5-6BEE-4429E34BABEC}"/>
              </a:ext>
            </a:extLst>
          </p:cNvPr>
          <p:cNvSpPr txBox="1"/>
          <p:nvPr/>
        </p:nvSpPr>
        <p:spPr>
          <a:xfrm>
            <a:off x="605117" y="1132914"/>
            <a:ext cx="829011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err="1">
                <a:solidFill>
                  <a:srgbClr val="AB0505"/>
                </a:solidFill>
                <a:latin typeface="Exo 2"/>
              </a:rPr>
              <a:t>Problems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faced</a:t>
            </a:r>
            <a:r>
              <a:rPr lang="it-IT">
                <a:solidFill>
                  <a:schemeClr val="tx1"/>
                </a:solidFill>
                <a:latin typeface="Exo 2"/>
              </a:rPr>
              <a:t>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issues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trying</a:t>
            </a:r>
            <a:r>
              <a:rPr lang="it-IT">
                <a:solidFill>
                  <a:schemeClr val="tx1"/>
                </a:solidFill>
                <a:latin typeface="Exo 2"/>
              </a:rPr>
              <a:t> 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what</a:t>
            </a:r>
            <a:r>
              <a:rPr lang="it-IT" b="1">
                <a:solidFill>
                  <a:schemeClr val="tx1"/>
                </a:solidFill>
                <a:latin typeface="Exo 2"/>
              </a:rPr>
              <a:t> an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author</a:t>
            </a:r>
            <a:r>
              <a:rPr lang="it-IT" b="1">
                <a:solidFill>
                  <a:schemeClr val="tx1"/>
                </a:solidFill>
                <a:latin typeface="Exo 2"/>
              </a:rPr>
              <a:t>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</a:t>
            </a:r>
            <a:r>
              <a:rPr lang="it-IT">
                <a:solidFill>
                  <a:srgbClr val="FF5D00"/>
                </a:solidFill>
                <a:latin typeface="Exo 2"/>
              </a:rPr>
              <a:t> </a:t>
            </a:r>
            <a:r>
              <a:rPr lang="it-IT" b="1">
                <a:solidFill>
                  <a:srgbClr val="FF5D00"/>
                </a:solidFill>
                <a:latin typeface="Exo 2"/>
              </a:rPr>
              <a:t>low </a:t>
            </a:r>
            <a:r>
              <a:rPr lang="it-IT" b="1" err="1">
                <a:solidFill>
                  <a:srgbClr val="FF5D00"/>
                </a:solidFill>
                <a:latin typeface="Exo 2"/>
              </a:rPr>
              <a:t>publication</a:t>
            </a:r>
            <a:r>
              <a:rPr lang="it-IT" b="1">
                <a:solidFill>
                  <a:srgbClr val="FF5D00"/>
                </a:solidFill>
                <a:latin typeface="Exo 2"/>
              </a:rPr>
              <a:t> rate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too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many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years</a:t>
            </a:r>
            <a:r>
              <a:rPr lang="it-IT">
                <a:solidFill>
                  <a:schemeClr val="tx1"/>
                </a:solidFill>
                <a:latin typeface="Exo 2"/>
              </a:rPr>
              <a:t> of </a:t>
            </a:r>
            <a:r>
              <a:rPr lang="it-IT" err="1">
                <a:solidFill>
                  <a:schemeClr val="tx1"/>
                </a:solidFill>
                <a:latin typeface="Exo 2"/>
              </a:rPr>
              <a:t>inativity</a:t>
            </a:r>
            <a:r>
              <a:rPr lang="it-IT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few</a:t>
            </a:r>
            <a:r>
              <a:rPr lang="it-IT" b="1">
                <a:solidFill>
                  <a:srgbClr val="0065FF"/>
                </a:solidFill>
                <a:latin typeface="Exo 2"/>
              </a:rPr>
              <a:t>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years</a:t>
            </a:r>
            <a:r>
              <a:rPr lang="it-IT" b="1">
                <a:solidFill>
                  <a:srgbClr val="0065FF"/>
                </a:solidFill>
                <a:latin typeface="Exo 2"/>
              </a:rPr>
              <a:t> of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research</a:t>
            </a:r>
            <a:r>
              <a:rPr lang="it-IT" b="1">
                <a:solidFill>
                  <a:srgbClr val="0065FF"/>
                </a:solidFill>
                <a:latin typeface="Exo 2"/>
              </a:rPr>
              <a:t> activity</a:t>
            </a:r>
            <a:r>
              <a:rPr lang="it-IT">
                <a:solidFill>
                  <a:schemeClr val="tx1"/>
                </a:solidFill>
                <a:latin typeface="Exo 2"/>
              </a:rPr>
              <a:t>, like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students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who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stopped</a:t>
            </a:r>
            <a:r>
              <a:rPr lang="it-IT">
                <a:solidFill>
                  <a:schemeClr val="tx1"/>
                </a:solidFill>
                <a:latin typeface="Exo 2"/>
              </a:rPr>
              <a:t> publishing after </a:t>
            </a:r>
            <a:r>
              <a:rPr lang="it-IT" err="1">
                <a:solidFill>
                  <a:schemeClr val="tx1"/>
                </a:solidFill>
                <a:latin typeface="Exo 2"/>
              </a:rPr>
              <a:t>their</a:t>
            </a:r>
            <a:r>
              <a:rPr lang="it-IT">
                <a:solidFill>
                  <a:schemeClr val="tx1"/>
                </a:solidFill>
                <a:latin typeface="Exo 2"/>
              </a:rPr>
              <a:t> PhD;</a:t>
            </a:r>
          </a:p>
          <a:p>
            <a:pPr marL="342900" indent="-342900">
              <a:buAutoNum type="arabicPeriod"/>
            </a:pP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few</a:t>
            </a:r>
            <a:r>
              <a:rPr lang="it-IT" b="1">
                <a:solidFill>
                  <a:srgbClr val="F596AE"/>
                </a:solidFill>
                <a:latin typeface="Exo 2"/>
              </a:rPr>
              <a:t>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publications</a:t>
            </a:r>
            <a:r>
              <a:rPr lang="it-IT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AutoNum type="arabicPeriod"/>
            </a:pPr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b="1">
                <a:solidFill>
                  <a:srgbClr val="AB0505"/>
                </a:solidFill>
                <a:latin typeface="Exo 2"/>
              </a:rPr>
              <a:t>Solutions:</a:t>
            </a:r>
          </a:p>
          <a:p>
            <a:endParaRPr lang="it-IT">
              <a:solidFill>
                <a:schemeClr val="tx1"/>
              </a:solidFill>
              <a:latin typeface="Exo 2"/>
            </a:endParaRPr>
          </a:p>
          <a:p>
            <a:r>
              <a:rPr lang="it-IT" err="1">
                <a:solidFill>
                  <a:schemeClr val="tx1"/>
                </a:solidFill>
                <a:latin typeface="Exo 2"/>
              </a:rPr>
              <a:t>We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defined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active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authors</a:t>
            </a:r>
            <a:r>
              <a:rPr lang="it-IT">
                <a:solidFill>
                  <a:schemeClr val="tx1"/>
                </a:solidFill>
                <a:latin typeface="Exo 2"/>
              </a:rPr>
              <a:t> by the following </a:t>
            </a:r>
            <a:r>
              <a:rPr lang="it-IT" err="1">
                <a:solidFill>
                  <a:schemeClr val="tx1"/>
                </a:solidFill>
                <a:latin typeface="Exo 2"/>
              </a:rPr>
              <a:t>metrics</a:t>
            </a:r>
            <a:r>
              <a:rPr lang="it-IT">
                <a:solidFill>
                  <a:schemeClr val="tx1"/>
                </a:solidFill>
                <a:latin typeface="Exo 2"/>
              </a:rPr>
              <a:t>:</a:t>
            </a:r>
          </a:p>
          <a:p>
            <a:endParaRPr lang="it-IT" b="1">
              <a:solidFill>
                <a:schemeClr val="tx1"/>
              </a:solidFill>
              <a:latin typeface="Exo 2"/>
            </a:endParaRPr>
          </a:p>
          <a:p>
            <a:pPr marL="342900" indent="-342900">
              <a:buAutoNum type="arabicPeriod"/>
            </a:pPr>
            <a:r>
              <a:rPr lang="it-IT" b="1">
                <a:solidFill>
                  <a:srgbClr val="FF5D00"/>
                </a:solidFill>
                <a:latin typeface="Exo 2"/>
              </a:rPr>
              <a:t>Hole size</a:t>
            </a:r>
            <a:r>
              <a:rPr lang="it-IT">
                <a:solidFill>
                  <a:schemeClr val="tx1"/>
                </a:solidFill>
                <a:latin typeface="Exo 2"/>
              </a:rPr>
              <a:t>: #years </a:t>
            </a:r>
            <a:r>
              <a:rPr lang="it-IT" err="1">
                <a:solidFill>
                  <a:schemeClr val="tx1"/>
                </a:solidFill>
                <a:latin typeface="Exo 2"/>
              </a:rPr>
              <a:t>without</a:t>
            </a:r>
            <a:r>
              <a:rPr lang="it-IT">
                <a:solidFill>
                  <a:schemeClr val="tx1"/>
                </a:solidFill>
                <a:latin typeface="Exo 2"/>
              </a:rPr>
              <a:t> publishing;</a:t>
            </a:r>
          </a:p>
          <a:p>
            <a:pPr marL="342900" indent="-342900">
              <a:buAutoNum type="arabicPeriod"/>
            </a:pPr>
            <a:r>
              <a:rPr lang="it-IT" b="1">
                <a:solidFill>
                  <a:srgbClr val="0065FF"/>
                </a:solidFill>
                <a:latin typeface="Exo 2"/>
              </a:rPr>
              <a:t>Activity </a:t>
            </a:r>
            <a:r>
              <a:rPr lang="it-IT" b="1" err="1">
                <a:solidFill>
                  <a:srgbClr val="0065FF"/>
                </a:solidFill>
                <a:latin typeface="Exo 2"/>
              </a:rPr>
              <a:t>period</a:t>
            </a:r>
            <a:r>
              <a:rPr lang="it-IT" b="1">
                <a:solidFill>
                  <a:schemeClr val="tx1"/>
                </a:solidFill>
                <a:latin typeface="Exo 2"/>
              </a:rPr>
              <a:t>:</a:t>
            </a:r>
            <a:r>
              <a:rPr lang="it-IT">
                <a:solidFill>
                  <a:schemeClr val="tx1"/>
                </a:solidFill>
                <a:latin typeface="Exo 2"/>
              </a:rPr>
              <a:t> #years </a:t>
            </a:r>
            <a:r>
              <a:rPr lang="it-IT" err="1">
                <a:solidFill>
                  <a:schemeClr val="tx1"/>
                </a:solidFill>
                <a:latin typeface="Exo 2"/>
              </a:rPr>
              <a:t>between</a:t>
            </a:r>
            <a:r>
              <a:rPr lang="it-IT">
                <a:solidFill>
                  <a:schemeClr val="tx1"/>
                </a:solidFill>
                <a:latin typeface="Exo 2"/>
              </a:rPr>
              <a:t> 1st and last </a:t>
            </a:r>
            <a:r>
              <a:rPr lang="it-IT" err="1">
                <a:solidFill>
                  <a:schemeClr val="tx1"/>
                </a:solidFill>
                <a:latin typeface="Exo 2"/>
              </a:rPr>
              <a:t>publication</a:t>
            </a:r>
            <a:r>
              <a:rPr lang="it-IT">
                <a:solidFill>
                  <a:schemeClr val="tx1"/>
                </a:solidFill>
                <a:latin typeface="Exo 2"/>
              </a:rPr>
              <a:t>;</a:t>
            </a:r>
          </a:p>
          <a:p>
            <a:pPr marL="342900" indent="-342900">
              <a:buAutoNum type="arabicPeriod"/>
            </a:pPr>
            <a:r>
              <a:rPr lang="it-IT" b="1" err="1">
                <a:solidFill>
                  <a:srgbClr val="F596AE"/>
                </a:solidFill>
                <a:latin typeface="Exo 2"/>
              </a:rPr>
              <a:t>Publication</a:t>
            </a:r>
            <a:r>
              <a:rPr lang="it-IT" b="1">
                <a:solidFill>
                  <a:srgbClr val="F596AE"/>
                </a:solidFill>
                <a:latin typeface="Exo 2"/>
              </a:rPr>
              <a:t> </a:t>
            </a:r>
            <a:r>
              <a:rPr lang="it-IT" b="1" err="1">
                <a:solidFill>
                  <a:srgbClr val="F596AE"/>
                </a:solidFill>
                <a:latin typeface="Exo 2"/>
              </a:rPr>
              <a:t>number</a:t>
            </a:r>
            <a:r>
              <a:rPr lang="it-IT">
                <a:solidFill>
                  <a:schemeClr val="tx1"/>
                </a:solidFill>
                <a:latin typeface="Exo 2"/>
              </a:rPr>
              <a:t>: </a:t>
            </a:r>
            <a:r>
              <a:rPr lang="it-IT" err="1">
                <a:solidFill>
                  <a:schemeClr val="tx1"/>
                </a:solidFill>
                <a:latin typeface="Exo 2"/>
              </a:rPr>
              <a:t>total</a:t>
            </a:r>
            <a:r>
              <a:rPr lang="it-IT">
                <a:solidFill>
                  <a:schemeClr val="tx1"/>
                </a:solidFill>
                <a:latin typeface="Exo 2"/>
              </a:rPr>
              <a:t> #publications .</a:t>
            </a:r>
          </a:p>
        </p:txBody>
      </p:sp>
      <p:sp>
        <p:nvSpPr>
          <p:cNvPr id="10" name="Google Shape;222;p38">
            <a:extLst>
              <a:ext uri="{FF2B5EF4-FFF2-40B4-BE49-F238E27FC236}">
                <a16:creationId xmlns:a16="http://schemas.microsoft.com/office/drawing/2014/main" id="{E21DEF8C-1792-0F45-0BB6-771A94EEFAF5}"/>
              </a:ext>
            </a:extLst>
          </p:cNvPr>
          <p:cNvSpPr/>
          <p:nvPr/>
        </p:nvSpPr>
        <p:spPr>
          <a:xfrm>
            <a:off x="5867989" y="2840598"/>
            <a:ext cx="3180452" cy="166890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magine 3">
            <a:extLst>
              <a:ext uri="{FF2B5EF4-FFF2-40B4-BE49-F238E27FC236}">
                <a16:creationId xmlns:a16="http://schemas.microsoft.com/office/drawing/2014/main" id="{C35DD61E-8605-73F8-9EBE-A056959B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82" y="2840169"/>
            <a:ext cx="2897841" cy="13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7D5819-6D5A-1056-1472-1C16A6299335}"/>
              </a:ext>
            </a:extLst>
          </p:cNvPr>
          <p:cNvSpPr txBox="1"/>
          <p:nvPr/>
        </p:nvSpPr>
        <p:spPr>
          <a:xfrm>
            <a:off x="181536" y="12472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FF5D00"/>
                </a:solidFill>
              </a:rPr>
              <a:t>Hole size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without</a:t>
            </a:r>
            <a:r>
              <a:rPr lang="it-IT"/>
              <a:t> publishing)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4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7D5819-6D5A-1056-1472-1C16A6299335}"/>
              </a:ext>
            </a:extLst>
          </p:cNvPr>
          <p:cNvSpPr txBox="1"/>
          <p:nvPr/>
        </p:nvSpPr>
        <p:spPr>
          <a:xfrm>
            <a:off x="181536" y="12472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FF5D00"/>
                </a:solidFill>
              </a:rPr>
              <a:t>Hole size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without</a:t>
            </a:r>
            <a:r>
              <a:rPr lang="it-IT"/>
              <a:t> publishing)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D480F0-8633-AE7A-E5C7-17DF434710A5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/>
              <a:t>To include </a:t>
            </a:r>
            <a:r>
              <a:rPr lang="it-IT" sz="1200" err="1"/>
              <a:t>researcher</a:t>
            </a:r>
            <a:r>
              <a:rPr lang="it-IT" sz="1200"/>
              <a:t> </a:t>
            </a:r>
            <a:r>
              <a:rPr lang="it-IT" sz="1200" err="1"/>
              <a:t>who</a:t>
            </a:r>
            <a:r>
              <a:rPr lang="it-IT" sz="1200"/>
              <a:t> take a </a:t>
            </a:r>
            <a:r>
              <a:rPr lang="it-IT" sz="1200" err="1"/>
              <a:t>sabathical</a:t>
            </a:r>
            <a:r>
              <a:rPr lang="it-IT" sz="1200"/>
              <a:t> </a:t>
            </a:r>
            <a:r>
              <a:rPr lang="it-IT" sz="1200" err="1"/>
              <a:t>year</a:t>
            </a:r>
            <a:r>
              <a:rPr lang="it-IT" sz="1200"/>
              <a:t> from </a:t>
            </a:r>
            <a:r>
              <a:rPr lang="it-IT" sz="1200" err="1"/>
              <a:t>teaching</a:t>
            </a:r>
            <a:r>
              <a:rPr lang="it-IT" sz="1200"/>
              <a:t> </a:t>
            </a:r>
            <a:r>
              <a:rPr lang="it-IT" sz="1200" err="1"/>
              <a:t>every</a:t>
            </a:r>
            <a:r>
              <a:rPr lang="it-IT" sz="1200"/>
              <a:t> </a:t>
            </a:r>
            <a:r>
              <a:rPr lang="it-IT" sz="1200" err="1"/>
              <a:t>seven</a:t>
            </a:r>
            <a:r>
              <a:rPr lang="it-IT" sz="1200"/>
              <a:t> to do </a:t>
            </a:r>
            <a:r>
              <a:rPr lang="it-IT" sz="1200" err="1"/>
              <a:t>research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</p:spTree>
    <p:extLst>
      <p:ext uri="{BB962C8B-B14F-4D97-AF65-F5344CB8AC3E}">
        <p14:creationId xmlns:p14="http://schemas.microsoft.com/office/powerpoint/2010/main" val="10472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19" name="Immagine 19">
            <a:extLst>
              <a:ext uri="{FF2B5EF4-FFF2-40B4-BE49-F238E27FC236}">
                <a16:creationId xmlns:a16="http://schemas.microsoft.com/office/drawing/2014/main" id="{856CC408-E080-C7A4-F31D-9CD98349C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12" y="1907487"/>
            <a:ext cx="2743200" cy="175883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7D5819-6D5A-1056-1472-1C16A6299335}"/>
              </a:ext>
            </a:extLst>
          </p:cNvPr>
          <p:cNvSpPr txBox="1"/>
          <p:nvPr/>
        </p:nvSpPr>
        <p:spPr>
          <a:xfrm>
            <a:off x="181536" y="12472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FF5D00"/>
                </a:solidFill>
              </a:rPr>
              <a:t>Hole size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without</a:t>
            </a:r>
            <a:r>
              <a:rPr lang="it-IT"/>
              <a:t> publishing)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762AE1-7652-8A5D-CE84-ABB8E7B260CE}"/>
              </a:ext>
            </a:extLst>
          </p:cNvPr>
          <p:cNvSpPr txBox="1"/>
          <p:nvPr/>
        </p:nvSpPr>
        <p:spPr>
          <a:xfrm>
            <a:off x="3166782" y="113963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0065FF"/>
                </a:solidFill>
              </a:rPr>
              <a:t>Activity </a:t>
            </a:r>
            <a:r>
              <a:rPr lang="it-IT" b="1" err="1">
                <a:solidFill>
                  <a:srgbClr val="0065FF"/>
                </a:solidFill>
              </a:rPr>
              <a:t>period</a:t>
            </a:r>
            <a:r>
              <a:rPr lang="it-IT"/>
              <a:t> </a:t>
            </a:r>
            <a:r>
              <a:rPr lang="en-US"/>
              <a:t>​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between</a:t>
            </a:r>
            <a:r>
              <a:rPr lang="it-IT"/>
              <a:t> 1st and last </a:t>
            </a:r>
            <a:r>
              <a:rPr lang="it-IT" err="1"/>
              <a:t>publication</a:t>
            </a:r>
            <a:r>
              <a:rPr lang="it-IT"/>
              <a:t>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D480F0-8633-AE7A-E5C7-17DF434710A5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/>
              <a:t>To include </a:t>
            </a:r>
            <a:r>
              <a:rPr lang="it-IT" sz="1200" err="1"/>
              <a:t>researcher</a:t>
            </a:r>
            <a:r>
              <a:rPr lang="it-IT" sz="1200"/>
              <a:t> </a:t>
            </a:r>
            <a:r>
              <a:rPr lang="it-IT" sz="1200" err="1"/>
              <a:t>who</a:t>
            </a:r>
            <a:r>
              <a:rPr lang="it-IT" sz="1200"/>
              <a:t> take a </a:t>
            </a:r>
            <a:r>
              <a:rPr lang="it-IT" sz="1200" err="1"/>
              <a:t>sabathical</a:t>
            </a:r>
            <a:r>
              <a:rPr lang="it-IT" sz="1200"/>
              <a:t> </a:t>
            </a:r>
            <a:r>
              <a:rPr lang="it-IT" sz="1200" err="1"/>
              <a:t>year</a:t>
            </a:r>
            <a:r>
              <a:rPr lang="it-IT" sz="1200"/>
              <a:t> from </a:t>
            </a:r>
            <a:r>
              <a:rPr lang="it-IT" sz="1200" err="1"/>
              <a:t>teaching</a:t>
            </a:r>
            <a:r>
              <a:rPr lang="it-IT" sz="1200"/>
              <a:t> </a:t>
            </a:r>
            <a:r>
              <a:rPr lang="it-IT" sz="1200" err="1"/>
              <a:t>every</a:t>
            </a:r>
            <a:r>
              <a:rPr lang="it-IT" sz="1200"/>
              <a:t> </a:t>
            </a:r>
            <a:r>
              <a:rPr lang="it-IT" sz="1200" err="1"/>
              <a:t>seven</a:t>
            </a:r>
            <a:r>
              <a:rPr lang="it-IT" sz="1200"/>
              <a:t> to do </a:t>
            </a:r>
            <a:r>
              <a:rPr lang="it-IT" sz="1200" err="1"/>
              <a:t>research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30872-00F3-579D-94C3-F459422C771C}"/>
              </a:ext>
            </a:extLst>
          </p:cNvPr>
          <p:cNvSpPr txBox="1"/>
          <p:nvPr/>
        </p:nvSpPr>
        <p:spPr>
          <a:xfrm>
            <a:off x="28860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3351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19" name="Immagine 19">
            <a:extLst>
              <a:ext uri="{FF2B5EF4-FFF2-40B4-BE49-F238E27FC236}">
                <a16:creationId xmlns:a16="http://schemas.microsoft.com/office/drawing/2014/main" id="{856CC408-E080-C7A4-F31D-9CD98349C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12" y="1907487"/>
            <a:ext cx="2743200" cy="175883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7D5819-6D5A-1056-1472-1C16A6299335}"/>
              </a:ext>
            </a:extLst>
          </p:cNvPr>
          <p:cNvSpPr txBox="1"/>
          <p:nvPr/>
        </p:nvSpPr>
        <p:spPr>
          <a:xfrm>
            <a:off x="181536" y="12472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FF5D00"/>
                </a:solidFill>
              </a:rPr>
              <a:t>Hole size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without</a:t>
            </a:r>
            <a:r>
              <a:rPr lang="it-IT"/>
              <a:t> publishing)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762AE1-7652-8A5D-CE84-ABB8E7B260CE}"/>
              </a:ext>
            </a:extLst>
          </p:cNvPr>
          <p:cNvSpPr txBox="1"/>
          <p:nvPr/>
        </p:nvSpPr>
        <p:spPr>
          <a:xfrm>
            <a:off x="3166782" y="113963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0065FF"/>
                </a:solidFill>
              </a:rPr>
              <a:t>Activity </a:t>
            </a:r>
            <a:r>
              <a:rPr lang="it-IT" b="1" err="1">
                <a:solidFill>
                  <a:srgbClr val="0065FF"/>
                </a:solidFill>
              </a:rPr>
              <a:t>period</a:t>
            </a:r>
            <a:r>
              <a:rPr lang="it-IT"/>
              <a:t> </a:t>
            </a:r>
            <a:r>
              <a:rPr lang="en-US"/>
              <a:t>​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between</a:t>
            </a:r>
            <a:r>
              <a:rPr lang="it-IT"/>
              <a:t> 1st and last </a:t>
            </a:r>
            <a:r>
              <a:rPr lang="it-IT" err="1"/>
              <a:t>publication</a:t>
            </a:r>
            <a:r>
              <a:rPr lang="it-IT"/>
              <a:t>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D480F0-8633-AE7A-E5C7-17DF434710A5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/>
              <a:t>To include </a:t>
            </a:r>
            <a:r>
              <a:rPr lang="it-IT" sz="1200" err="1"/>
              <a:t>researcher</a:t>
            </a:r>
            <a:r>
              <a:rPr lang="it-IT" sz="1200"/>
              <a:t> </a:t>
            </a:r>
            <a:r>
              <a:rPr lang="it-IT" sz="1200" err="1"/>
              <a:t>who</a:t>
            </a:r>
            <a:r>
              <a:rPr lang="it-IT" sz="1200"/>
              <a:t> take a </a:t>
            </a:r>
            <a:r>
              <a:rPr lang="it-IT" sz="1200" err="1"/>
              <a:t>sabathical</a:t>
            </a:r>
            <a:r>
              <a:rPr lang="it-IT" sz="1200"/>
              <a:t> </a:t>
            </a:r>
            <a:r>
              <a:rPr lang="it-IT" sz="1200" err="1"/>
              <a:t>year</a:t>
            </a:r>
            <a:r>
              <a:rPr lang="it-IT" sz="1200"/>
              <a:t> from </a:t>
            </a:r>
            <a:r>
              <a:rPr lang="it-IT" sz="1200" err="1"/>
              <a:t>teaching</a:t>
            </a:r>
            <a:r>
              <a:rPr lang="it-IT" sz="1200"/>
              <a:t> </a:t>
            </a:r>
            <a:r>
              <a:rPr lang="it-IT" sz="1200" err="1"/>
              <a:t>every</a:t>
            </a:r>
            <a:r>
              <a:rPr lang="it-IT" sz="1200"/>
              <a:t> </a:t>
            </a:r>
            <a:r>
              <a:rPr lang="it-IT" sz="1200" err="1"/>
              <a:t>seven</a:t>
            </a:r>
            <a:r>
              <a:rPr lang="it-IT" sz="1200"/>
              <a:t> to do </a:t>
            </a:r>
            <a:r>
              <a:rPr lang="it-IT" sz="1200" err="1"/>
              <a:t>research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2F33250-62E6-046C-C5AB-292875BC5B62}"/>
              </a:ext>
            </a:extLst>
          </p:cNvPr>
          <p:cNvSpPr txBox="1"/>
          <p:nvPr/>
        </p:nvSpPr>
        <p:spPr>
          <a:xfrm>
            <a:off x="3146612" y="3721474"/>
            <a:ext cx="28238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To </a:t>
            </a:r>
            <a:r>
              <a:rPr lang="it-IT" err="1"/>
              <a:t>exlude</a:t>
            </a:r>
            <a:r>
              <a:rPr lang="it-IT"/>
              <a:t> PhD </a:t>
            </a:r>
            <a:r>
              <a:rPr lang="it-IT" err="1"/>
              <a:t>students</a:t>
            </a:r>
            <a:r>
              <a:rPr lang="it-IT"/>
              <a:t> 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E86B7F5-36A0-9D80-A265-FDF03D662253}"/>
              </a:ext>
            </a:extLst>
          </p:cNvPr>
          <p:cNvSpPr txBox="1"/>
          <p:nvPr/>
        </p:nvSpPr>
        <p:spPr>
          <a:xfrm>
            <a:off x="4417360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65FF"/>
                </a:solidFill>
              </a:rPr>
              <a:t>≥ 5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30872-00F3-579D-94C3-F459422C771C}"/>
              </a:ext>
            </a:extLst>
          </p:cNvPr>
          <p:cNvSpPr txBox="1"/>
          <p:nvPr/>
        </p:nvSpPr>
        <p:spPr>
          <a:xfrm>
            <a:off x="28860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35784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0F886D-C8F0-26B4-C395-BB68554CA626}"/>
              </a:ext>
            </a:extLst>
          </p:cNvPr>
          <p:cNvSpPr txBox="1"/>
          <p:nvPr/>
        </p:nvSpPr>
        <p:spPr>
          <a:xfrm>
            <a:off x="6851276" y="1354791"/>
            <a:ext cx="1660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F596AE"/>
                </a:solidFill>
                <a:latin typeface="Exo 2"/>
              </a:rPr>
              <a:t>#publications </a:t>
            </a:r>
            <a:endParaRPr lang="it-IT">
              <a:latin typeface="Exo 2"/>
            </a:endParaRPr>
          </a:p>
        </p:txBody>
      </p: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18" name="Immagine 18">
            <a:extLst>
              <a:ext uri="{FF2B5EF4-FFF2-40B4-BE49-F238E27FC236}">
                <a16:creationId xmlns:a16="http://schemas.microsoft.com/office/drawing/2014/main" id="{1C3C5AEB-6F01-1CD1-B430-FDC1DB55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6" y="1905398"/>
            <a:ext cx="2830605" cy="1749566"/>
          </a:xfrm>
          <a:prstGeom prst="rect">
            <a:avLst/>
          </a:prstGeom>
        </p:spPr>
      </p:pic>
      <p:pic>
        <p:nvPicPr>
          <p:cNvPr id="19" name="Immagine 19">
            <a:extLst>
              <a:ext uri="{FF2B5EF4-FFF2-40B4-BE49-F238E27FC236}">
                <a16:creationId xmlns:a16="http://schemas.microsoft.com/office/drawing/2014/main" id="{856CC408-E080-C7A4-F31D-9CD98349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612" y="1907487"/>
            <a:ext cx="2743200" cy="175883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7D5819-6D5A-1056-1472-1C16A6299335}"/>
              </a:ext>
            </a:extLst>
          </p:cNvPr>
          <p:cNvSpPr txBox="1"/>
          <p:nvPr/>
        </p:nvSpPr>
        <p:spPr>
          <a:xfrm>
            <a:off x="181536" y="12472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FF5D00"/>
                </a:solidFill>
              </a:rPr>
              <a:t>Hole size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without</a:t>
            </a:r>
            <a:r>
              <a:rPr lang="it-IT"/>
              <a:t> publishing)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762AE1-7652-8A5D-CE84-ABB8E7B260CE}"/>
              </a:ext>
            </a:extLst>
          </p:cNvPr>
          <p:cNvSpPr txBox="1"/>
          <p:nvPr/>
        </p:nvSpPr>
        <p:spPr>
          <a:xfrm>
            <a:off x="3166782" y="113963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0065FF"/>
                </a:solidFill>
              </a:rPr>
              <a:t>Activity </a:t>
            </a:r>
            <a:r>
              <a:rPr lang="it-IT" b="1" err="1">
                <a:solidFill>
                  <a:srgbClr val="0065FF"/>
                </a:solidFill>
              </a:rPr>
              <a:t>period</a:t>
            </a:r>
            <a:r>
              <a:rPr lang="it-IT"/>
              <a:t> </a:t>
            </a:r>
            <a:r>
              <a:rPr lang="en-US"/>
              <a:t>​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between</a:t>
            </a:r>
            <a:r>
              <a:rPr lang="it-IT"/>
              <a:t> 1st and last </a:t>
            </a:r>
            <a:r>
              <a:rPr lang="it-IT" err="1"/>
              <a:t>publication</a:t>
            </a:r>
            <a:r>
              <a:rPr lang="it-IT"/>
              <a:t>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D480F0-8633-AE7A-E5C7-17DF434710A5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/>
              <a:t>To include </a:t>
            </a:r>
            <a:r>
              <a:rPr lang="it-IT" sz="1200" err="1"/>
              <a:t>researcher</a:t>
            </a:r>
            <a:r>
              <a:rPr lang="it-IT" sz="1200"/>
              <a:t> </a:t>
            </a:r>
            <a:r>
              <a:rPr lang="it-IT" sz="1200" err="1"/>
              <a:t>who</a:t>
            </a:r>
            <a:r>
              <a:rPr lang="it-IT" sz="1200"/>
              <a:t> take a </a:t>
            </a:r>
            <a:r>
              <a:rPr lang="it-IT" sz="1200" err="1"/>
              <a:t>sabathical</a:t>
            </a:r>
            <a:r>
              <a:rPr lang="it-IT" sz="1200"/>
              <a:t> </a:t>
            </a:r>
            <a:r>
              <a:rPr lang="it-IT" sz="1200" err="1"/>
              <a:t>year</a:t>
            </a:r>
            <a:r>
              <a:rPr lang="it-IT" sz="1200"/>
              <a:t> from </a:t>
            </a:r>
            <a:r>
              <a:rPr lang="it-IT" sz="1200" err="1"/>
              <a:t>teaching</a:t>
            </a:r>
            <a:r>
              <a:rPr lang="it-IT" sz="1200"/>
              <a:t> </a:t>
            </a:r>
            <a:r>
              <a:rPr lang="it-IT" sz="1200" err="1"/>
              <a:t>every</a:t>
            </a:r>
            <a:r>
              <a:rPr lang="it-IT" sz="1200"/>
              <a:t> </a:t>
            </a:r>
            <a:r>
              <a:rPr lang="it-IT" sz="1200" err="1"/>
              <a:t>seven</a:t>
            </a:r>
            <a:r>
              <a:rPr lang="it-IT" sz="1200"/>
              <a:t> to do </a:t>
            </a:r>
            <a:r>
              <a:rPr lang="it-IT" sz="1200" err="1"/>
              <a:t>research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2F33250-62E6-046C-C5AB-292875BC5B62}"/>
              </a:ext>
            </a:extLst>
          </p:cNvPr>
          <p:cNvSpPr txBox="1"/>
          <p:nvPr/>
        </p:nvSpPr>
        <p:spPr>
          <a:xfrm>
            <a:off x="3146612" y="3721474"/>
            <a:ext cx="28238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To </a:t>
            </a:r>
            <a:r>
              <a:rPr lang="it-IT" err="1"/>
              <a:t>exlude</a:t>
            </a:r>
            <a:r>
              <a:rPr lang="it-IT"/>
              <a:t> PhD </a:t>
            </a:r>
            <a:r>
              <a:rPr lang="it-IT" err="1"/>
              <a:t>students</a:t>
            </a:r>
            <a:r>
              <a:rPr lang="it-IT"/>
              <a:t> 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E86B7F5-36A0-9D80-A265-FDF03D662253}"/>
              </a:ext>
            </a:extLst>
          </p:cNvPr>
          <p:cNvSpPr txBox="1"/>
          <p:nvPr/>
        </p:nvSpPr>
        <p:spPr>
          <a:xfrm>
            <a:off x="4417360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65FF"/>
                </a:solidFill>
              </a:rPr>
              <a:t>≥ 5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30872-00F3-579D-94C3-F459422C771C}"/>
              </a:ext>
            </a:extLst>
          </p:cNvPr>
          <p:cNvSpPr txBox="1"/>
          <p:nvPr/>
        </p:nvSpPr>
        <p:spPr>
          <a:xfrm>
            <a:off x="28860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92F590A-E75B-9F17-7CC6-6D0C44172C4B}"/>
              </a:ext>
            </a:extLst>
          </p:cNvPr>
          <p:cNvSpPr txBox="1"/>
          <p:nvPr/>
        </p:nvSpPr>
        <p:spPr>
          <a:xfrm>
            <a:off x="59721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5476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};</a:t>
            </a:r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9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0F886D-C8F0-26B4-C395-BB68554CA626}"/>
              </a:ext>
            </a:extLst>
          </p:cNvPr>
          <p:cNvSpPr txBox="1"/>
          <p:nvPr/>
        </p:nvSpPr>
        <p:spPr>
          <a:xfrm>
            <a:off x="6851276" y="1354791"/>
            <a:ext cx="1660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F596AE"/>
                </a:solidFill>
                <a:latin typeface="Exo 2"/>
              </a:rPr>
              <a:t>#publications </a:t>
            </a:r>
            <a:endParaRPr lang="it-IT">
              <a:latin typeface="Exo 2"/>
            </a:endParaRPr>
          </a:p>
        </p:txBody>
      </p: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18" name="Immagine 18">
            <a:extLst>
              <a:ext uri="{FF2B5EF4-FFF2-40B4-BE49-F238E27FC236}">
                <a16:creationId xmlns:a16="http://schemas.microsoft.com/office/drawing/2014/main" id="{1C3C5AEB-6F01-1CD1-B430-FDC1DB55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6" y="1905398"/>
            <a:ext cx="2830605" cy="1749566"/>
          </a:xfrm>
          <a:prstGeom prst="rect">
            <a:avLst/>
          </a:prstGeom>
        </p:spPr>
      </p:pic>
      <p:pic>
        <p:nvPicPr>
          <p:cNvPr id="19" name="Immagine 19">
            <a:extLst>
              <a:ext uri="{FF2B5EF4-FFF2-40B4-BE49-F238E27FC236}">
                <a16:creationId xmlns:a16="http://schemas.microsoft.com/office/drawing/2014/main" id="{856CC408-E080-C7A4-F31D-9CD98349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612" y="1907487"/>
            <a:ext cx="2743200" cy="175883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7D5819-6D5A-1056-1472-1C16A6299335}"/>
              </a:ext>
            </a:extLst>
          </p:cNvPr>
          <p:cNvSpPr txBox="1"/>
          <p:nvPr/>
        </p:nvSpPr>
        <p:spPr>
          <a:xfrm>
            <a:off x="181536" y="12472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FF5D00"/>
                </a:solidFill>
              </a:rPr>
              <a:t>Hole size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without</a:t>
            </a:r>
            <a:r>
              <a:rPr lang="it-IT"/>
              <a:t> publishing)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762AE1-7652-8A5D-CE84-ABB8E7B260CE}"/>
              </a:ext>
            </a:extLst>
          </p:cNvPr>
          <p:cNvSpPr txBox="1"/>
          <p:nvPr/>
        </p:nvSpPr>
        <p:spPr>
          <a:xfrm>
            <a:off x="3166782" y="113963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0065FF"/>
                </a:solidFill>
              </a:rPr>
              <a:t>Activity </a:t>
            </a:r>
            <a:r>
              <a:rPr lang="it-IT" b="1" err="1">
                <a:solidFill>
                  <a:srgbClr val="0065FF"/>
                </a:solidFill>
              </a:rPr>
              <a:t>period</a:t>
            </a:r>
            <a:r>
              <a:rPr lang="it-IT"/>
              <a:t> </a:t>
            </a:r>
            <a:r>
              <a:rPr lang="en-US"/>
              <a:t>​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between</a:t>
            </a:r>
            <a:r>
              <a:rPr lang="it-IT"/>
              <a:t> 1st and last </a:t>
            </a:r>
            <a:r>
              <a:rPr lang="it-IT" err="1"/>
              <a:t>publication</a:t>
            </a:r>
            <a:r>
              <a:rPr lang="it-IT"/>
              <a:t>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D480F0-8633-AE7A-E5C7-17DF434710A5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/>
              <a:t>To include </a:t>
            </a:r>
            <a:r>
              <a:rPr lang="it-IT" sz="1200" err="1"/>
              <a:t>researcher</a:t>
            </a:r>
            <a:r>
              <a:rPr lang="it-IT" sz="1200"/>
              <a:t> </a:t>
            </a:r>
            <a:r>
              <a:rPr lang="it-IT" sz="1200" err="1"/>
              <a:t>who</a:t>
            </a:r>
            <a:r>
              <a:rPr lang="it-IT" sz="1200"/>
              <a:t> take a </a:t>
            </a:r>
            <a:r>
              <a:rPr lang="it-IT" sz="1200" err="1"/>
              <a:t>sabathical</a:t>
            </a:r>
            <a:r>
              <a:rPr lang="it-IT" sz="1200"/>
              <a:t> </a:t>
            </a:r>
            <a:r>
              <a:rPr lang="it-IT" sz="1200" err="1"/>
              <a:t>year</a:t>
            </a:r>
            <a:r>
              <a:rPr lang="it-IT" sz="1200"/>
              <a:t> from </a:t>
            </a:r>
            <a:r>
              <a:rPr lang="it-IT" sz="1200" err="1"/>
              <a:t>teaching</a:t>
            </a:r>
            <a:r>
              <a:rPr lang="it-IT" sz="1200"/>
              <a:t> </a:t>
            </a:r>
            <a:r>
              <a:rPr lang="it-IT" sz="1200" err="1"/>
              <a:t>every</a:t>
            </a:r>
            <a:r>
              <a:rPr lang="it-IT" sz="1200"/>
              <a:t> </a:t>
            </a:r>
            <a:r>
              <a:rPr lang="it-IT" sz="1200" err="1"/>
              <a:t>seven</a:t>
            </a:r>
            <a:r>
              <a:rPr lang="it-IT" sz="1200"/>
              <a:t> to do </a:t>
            </a:r>
            <a:r>
              <a:rPr lang="it-IT" sz="1200" err="1"/>
              <a:t>research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2F33250-62E6-046C-C5AB-292875BC5B62}"/>
              </a:ext>
            </a:extLst>
          </p:cNvPr>
          <p:cNvSpPr txBox="1"/>
          <p:nvPr/>
        </p:nvSpPr>
        <p:spPr>
          <a:xfrm>
            <a:off x="3146612" y="3721474"/>
            <a:ext cx="28238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To </a:t>
            </a:r>
            <a:r>
              <a:rPr lang="it-IT" err="1"/>
              <a:t>exlude</a:t>
            </a:r>
            <a:r>
              <a:rPr lang="it-IT"/>
              <a:t> PhD </a:t>
            </a:r>
            <a:r>
              <a:rPr lang="it-IT" err="1"/>
              <a:t>students</a:t>
            </a:r>
            <a:r>
              <a:rPr lang="it-IT"/>
              <a:t> 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E86B7F5-36A0-9D80-A265-FDF03D662253}"/>
              </a:ext>
            </a:extLst>
          </p:cNvPr>
          <p:cNvSpPr txBox="1"/>
          <p:nvPr/>
        </p:nvSpPr>
        <p:spPr>
          <a:xfrm>
            <a:off x="4417360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65FF"/>
                </a:solidFill>
              </a:rPr>
              <a:t>≥ 5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D783325-E2D3-4AF3-70BE-EE6AFAD32AAB}"/>
              </a:ext>
            </a:extLst>
          </p:cNvPr>
          <p:cNvSpPr txBox="1"/>
          <p:nvPr/>
        </p:nvSpPr>
        <p:spPr>
          <a:xfrm>
            <a:off x="6131859" y="3714750"/>
            <a:ext cx="28238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Good compromise </a:t>
            </a:r>
            <a:r>
              <a:rPr lang="it-IT" err="1"/>
              <a:t>between</a:t>
            </a:r>
            <a:r>
              <a:rPr lang="it-IT"/>
              <a:t> insight and #authors </a:t>
            </a:r>
            <a:r>
              <a:rPr lang="it-IT" err="1"/>
              <a:t>filtered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85F6324-A316-8544-7FDE-E8A9B8706374}"/>
              </a:ext>
            </a:extLst>
          </p:cNvPr>
          <p:cNvSpPr txBox="1"/>
          <p:nvPr/>
        </p:nvSpPr>
        <p:spPr>
          <a:xfrm>
            <a:off x="7395883" y="4286250"/>
            <a:ext cx="685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596AE"/>
                </a:solidFill>
              </a:rPr>
              <a:t>≥ 3 </a:t>
            </a:r>
            <a:endParaRPr lang="en-US" sz="1800" b="1">
              <a:solidFill>
                <a:srgbClr val="F596AE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30872-00F3-579D-94C3-F459422C771C}"/>
              </a:ext>
            </a:extLst>
          </p:cNvPr>
          <p:cNvSpPr txBox="1"/>
          <p:nvPr/>
        </p:nvSpPr>
        <p:spPr>
          <a:xfrm>
            <a:off x="28860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92F590A-E75B-9F17-7CC6-6D0C44172C4B}"/>
              </a:ext>
            </a:extLst>
          </p:cNvPr>
          <p:cNvSpPr txBox="1"/>
          <p:nvPr/>
        </p:nvSpPr>
        <p:spPr>
          <a:xfrm>
            <a:off x="59721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5095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1092429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0F886D-C8F0-26B4-C395-BB68554CA626}"/>
              </a:ext>
            </a:extLst>
          </p:cNvPr>
          <p:cNvSpPr txBox="1"/>
          <p:nvPr/>
        </p:nvSpPr>
        <p:spPr>
          <a:xfrm>
            <a:off x="6851276" y="1354791"/>
            <a:ext cx="1660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rgbClr val="F596AE"/>
                </a:solidFill>
                <a:latin typeface="Exo 2"/>
              </a:rPr>
              <a:t>#publications </a:t>
            </a:r>
            <a:endParaRPr lang="it-IT">
              <a:latin typeface="Exo 2"/>
            </a:endParaRPr>
          </a:p>
        </p:txBody>
      </p:sp>
      <p:sp>
        <p:nvSpPr>
          <p:cNvPr id="13" name="Google Shape;297;p43">
            <a:extLst>
              <a:ext uri="{FF2B5EF4-FFF2-40B4-BE49-F238E27FC236}">
                <a16:creationId xmlns:a16="http://schemas.microsoft.com/office/drawing/2014/main" id="{DBF9362B-BDCB-6000-83BE-8BA1310B0E41}"/>
              </a:ext>
            </a:extLst>
          </p:cNvPr>
          <p:cNvSpPr txBox="1">
            <a:spLocks/>
          </p:cNvSpPr>
          <p:nvPr/>
        </p:nvSpPr>
        <p:spPr>
          <a:xfrm>
            <a:off x="1962610" y="48050"/>
            <a:ext cx="5577371" cy="98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(1) Which researchers should be taken into account?</a:t>
            </a:r>
            <a:endParaRPr lang="it-IT" b="0"/>
          </a:p>
          <a:p>
            <a:endParaRPr lang="en" b="0"/>
          </a:p>
          <a:p>
            <a:endParaRPr lang="en" b="0"/>
          </a:p>
          <a:p>
            <a:endParaRPr lang="en" b="0"/>
          </a:p>
          <a:p>
            <a:endParaRPr lang="en"/>
          </a:p>
        </p:txBody>
      </p:sp>
      <p:pic>
        <p:nvPicPr>
          <p:cNvPr id="18" name="Immagine 18">
            <a:extLst>
              <a:ext uri="{FF2B5EF4-FFF2-40B4-BE49-F238E27FC236}">
                <a16:creationId xmlns:a16="http://schemas.microsoft.com/office/drawing/2014/main" id="{1C3C5AEB-6F01-1CD1-B430-FDC1DB55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6" y="1905398"/>
            <a:ext cx="2830605" cy="1749566"/>
          </a:xfrm>
          <a:prstGeom prst="rect">
            <a:avLst/>
          </a:prstGeom>
        </p:spPr>
      </p:pic>
      <p:pic>
        <p:nvPicPr>
          <p:cNvPr id="19" name="Immagine 19">
            <a:extLst>
              <a:ext uri="{FF2B5EF4-FFF2-40B4-BE49-F238E27FC236}">
                <a16:creationId xmlns:a16="http://schemas.microsoft.com/office/drawing/2014/main" id="{856CC408-E080-C7A4-F31D-9CD98349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612" y="1907487"/>
            <a:ext cx="2743200" cy="175883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F295BFF1-9C57-8DAD-4DBA-3BBE04E7C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94" y="1904874"/>
            <a:ext cx="2823882" cy="1750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7D5819-6D5A-1056-1472-1C16A6299335}"/>
              </a:ext>
            </a:extLst>
          </p:cNvPr>
          <p:cNvSpPr txBox="1"/>
          <p:nvPr/>
        </p:nvSpPr>
        <p:spPr>
          <a:xfrm>
            <a:off x="181536" y="12472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FF5D00"/>
                </a:solidFill>
              </a:rPr>
              <a:t>Hole size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without</a:t>
            </a:r>
            <a:r>
              <a:rPr lang="it-IT"/>
              <a:t> publishing)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762AE1-7652-8A5D-CE84-ABB8E7B260CE}"/>
              </a:ext>
            </a:extLst>
          </p:cNvPr>
          <p:cNvSpPr txBox="1"/>
          <p:nvPr/>
        </p:nvSpPr>
        <p:spPr>
          <a:xfrm>
            <a:off x="3166782" y="113963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>
                <a:solidFill>
                  <a:srgbClr val="0065FF"/>
                </a:solidFill>
              </a:rPr>
              <a:t>Activity </a:t>
            </a:r>
            <a:r>
              <a:rPr lang="it-IT" b="1" err="1">
                <a:solidFill>
                  <a:srgbClr val="0065FF"/>
                </a:solidFill>
              </a:rPr>
              <a:t>period</a:t>
            </a:r>
            <a:r>
              <a:rPr lang="it-IT"/>
              <a:t> </a:t>
            </a:r>
            <a:r>
              <a:rPr lang="en-US"/>
              <a:t>​</a:t>
            </a:r>
            <a:endParaRPr lang="it-IT"/>
          </a:p>
          <a:p>
            <a:pPr algn="ctr"/>
            <a:r>
              <a:rPr lang="it-IT"/>
              <a:t>(#years </a:t>
            </a:r>
            <a:r>
              <a:rPr lang="it-IT" err="1"/>
              <a:t>between</a:t>
            </a:r>
            <a:r>
              <a:rPr lang="it-IT"/>
              <a:t> 1st and last </a:t>
            </a:r>
            <a:r>
              <a:rPr lang="it-IT" err="1"/>
              <a:t>publication</a:t>
            </a:r>
            <a:r>
              <a:rPr lang="it-IT"/>
              <a:t>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D480F0-8633-AE7A-E5C7-17DF434710A5}"/>
              </a:ext>
            </a:extLst>
          </p:cNvPr>
          <p:cNvSpPr txBox="1"/>
          <p:nvPr/>
        </p:nvSpPr>
        <p:spPr>
          <a:xfrm>
            <a:off x="154641" y="3694580"/>
            <a:ext cx="28238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200"/>
              <a:t>To include </a:t>
            </a:r>
            <a:r>
              <a:rPr lang="it-IT" sz="1200" err="1"/>
              <a:t>researcher</a:t>
            </a:r>
            <a:r>
              <a:rPr lang="it-IT" sz="1200"/>
              <a:t> </a:t>
            </a:r>
            <a:r>
              <a:rPr lang="it-IT" sz="1200" err="1"/>
              <a:t>who</a:t>
            </a:r>
            <a:r>
              <a:rPr lang="it-IT" sz="1200"/>
              <a:t> take a </a:t>
            </a:r>
            <a:r>
              <a:rPr lang="it-IT" sz="1200" err="1"/>
              <a:t>sabathical</a:t>
            </a:r>
            <a:r>
              <a:rPr lang="it-IT" sz="1200"/>
              <a:t> </a:t>
            </a:r>
            <a:r>
              <a:rPr lang="it-IT" sz="1200" err="1"/>
              <a:t>year</a:t>
            </a:r>
            <a:r>
              <a:rPr lang="it-IT" sz="1200"/>
              <a:t> from </a:t>
            </a:r>
            <a:r>
              <a:rPr lang="it-IT" sz="1200" err="1"/>
              <a:t>teaching</a:t>
            </a:r>
            <a:r>
              <a:rPr lang="it-IT" sz="1200"/>
              <a:t> </a:t>
            </a:r>
            <a:r>
              <a:rPr lang="it-IT" sz="1200" err="1"/>
              <a:t>every</a:t>
            </a:r>
            <a:r>
              <a:rPr lang="it-IT" sz="1200"/>
              <a:t> </a:t>
            </a:r>
            <a:r>
              <a:rPr lang="it-IT" sz="1200" err="1"/>
              <a:t>seven</a:t>
            </a:r>
            <a:r>
              <a:rPr lang="it-IT" sz="1200"/>
              <a:t> to do </a:t>
            </a:r>
            <a:r>
              <a:rPr lang="it-IT" sz="1200" err="1"/>
              <a:t>research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D2E272E-771E-2126-3FBF-F43D5E57BB42}"/>
              </a:ext>
            </a:extLst>
          </p:cNvPr>
          <p:cNvSpPr txBox="1"/>
          <p:nvPr/>
        </p:nvSpPr>
        <p:spPr>
          <a:xfrm>
            <a:off x="6649570" y="4656044"/>
            <a:ext cx="6858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64A449-CDB3-916D-833C-D7D29FD4C1FA}"/>
              </a:ext>
            </a:extLst>
          </p:cNvPr>
          <p:cNvSpPr txBox="1"/>
          <p:nvPr/>
        </p:nvSpPr>
        <p:spPr>
          <a:xfrm>
            <a:off x="1364877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F5D00"/>
                </a:solidFill>
              </a:rPr>
              <a:t>≤ 7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2F33250-62E6-046C-C5AB-292875BC5B62}"/>
              </a:ext>
            </a:extLst>
          </p:cNvPr>
          <p:cNvSpPr txBox="1"/>
          <p:nvPr/>
        </p:nvSpPr>
        <p:spPr>
          <a:xfrm>
            <a:off x="3146612" y="3721474"/>
            <a:ext cx="28238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To </a:t>
            </a:r>
            <a:r>
              <a:rPr lang="it-IT" err="1"/>
              <a:t>exlude</a:t>
            </a:r>
            <a:r>
              <a:rPr lang="it-IT"/>
              <a:t> PhD </a:t>
            </a:r>
            <a:r>
              <a:rPr lang="it-IT" err="1"/>
              <a:t>students</a:t>
            </a:r>
            <a:r>
              <a:rPr lang="it-IT"/>
              <a:t> 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E86B7F5-36A0-9D80-A265-FDF03D662253}"/>
              </a:ext>
            </a:extLst>
          </p:cNvPr>
          <p:cNvSpPr txBox="1"/>
          <p:nvPr/>
        </p:nvSpPr>
        <p:spPr>
          <a:xfrm>
            <a:off x="4417360" y="4313144"/>
            <a:ext cx="504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0065FF"/>
                </a:solidFill>
              </a:rPr>
              <a:t>≥ 5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D783325-E2D3-4AF3-70BE-EE6AFAD32AAB}"/>
              </a:ext>
            </a:extLst>
          </p:cNvPr>
          <p:cNvSpPr txBox="1"/>
          <p:nvPr/>
        </p:nvSpPr>
        <p:spPr>
          <a:xfrm>
            <a:off x="6131859" y="3714750"/>
            <a:ext cx="28238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Good compromise </a:t>
            </a:r>
            <a:r>
              <a:rPr lang="it-IT" err="1"/>
              <a:t>between</a:t>
            </a:r>
            <a:r>
              <a:rPr lang="it-IT"/>
              <a:t> insight and #authors </a:t>
            </a:r>
            <a:r>
              <a:rPr lang="it-IT" err="1"/>
              <a:t>filtered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85F6324-A316-8544-7FDE-E8A9B8706374}"/>
              </a:ext>
            </a:extLst>
          </p:cNvPr>
          <p:cNvSpPr txBox="1"/>
          <p:nvPr/>
        </p:nvSpPr>
        <p:spPr>
          <a:xfrm>
            <a:off x="7395883" y="4286250"/>
            <a:ext cx="685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>
                <a:solidFill>
                  <a:srgbClr val="F596AE"/>
                </a:solidFill>
              </a:rPr>
              <a:t>≥ 3 </a:t>
            </a:r>
            <a:endParaRPr lang="en-US" sz="1800" b="1">
              <a:solidFill>
                <a:srgbClr val="F596AE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0830872-00F3-579D-94C3-F459422C771C}"/>
              </a:ext>
            </a:extLst>
          </p:cNvPr>
          <p:cNvSpPr txBox="1"/>
          <p:nvPr/>
        </p:nvSpPr>
        <p:spPr>
          <a:xfrm>
            <a:off x="28860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92F590A-E75B-9F17-7CC6-6D0C44172C4B}"/>
              </a:ext>
            </a:extLst>
          </p:cNvPr>
          <p:cNvSpPr txBox="1"/>
          <p:nvPr/>
        </p:nvSpPr>
        <p:spPr>
          <a:xfrm>
            <a:off x="5972175" y="1195107"/>
            <a:ext cx="262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solidFill>
                  <a:srgbClr val="C00000"/>
                </a:solidFill>
              </a:rPr>
              <a:t>&amp;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55BFED1-2AEF-E630-658C-0B52B79200F2}"/>
              </a:ext>
            </a:extLst>
          </p:cNvPr>
          <p:cNvSpPr txBox="1"/>
          <p:nvPr/>
        </p:nvSpPr>
        <p:spPr>
          <a:xfrm>
            <a:off x="97491" y="47266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b="1" i="1">
                <a:solidFill>
                  <a:srgbClr val="C00000"/>
                </a:solidFill>
              </a:rPr>
              <a:t>=&gt; 16% of data </a:t>
            </a:r>
            <a:r>
              <a:rPr lang="it-IT" sz="1800" b="1" i="1" err="1">
                <a:solidFill>
                  <a:srgbClr val="C00000"/>
                </a:solidFill>
              </a:rPr>
              <a:t>left</a:t>
            </a:r>
            <a:endParaRPr lang="it-IT" sz="1800" b="1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2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74" y="1105652"/>
            <a:ext cx="5254109" cy="3556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Google Shape;286;p42">
            <a:extLst>
              <a:ext uri="{FF2B5EF4-FFF2-40B4-BE49-F238E27FC236}">
                <a16:creationId xmlns:a16="http://schemas.microsoft.com/office/drawing/2014/main" id="{E86E56AD-72B0-56FD-22A5-0A2F4B2F60F6}"/>
              </a:ext>
            </a:extLst>
          </p:cNvPr>
          <p:cNvSpPr txBox="1">
            <a:spLocks/>
          </p:cNvSpPr>
          <p:nvPr/>
        </p:nvSpPr>
        <p:spPr>
          <a:xfrm>
            <a:off x="1467768" y="154276"/>
            <a:ext cx="575218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4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>
                <a:latin typeface="Exo 2"/>
              </a:rPr>
              <a:t>SOA time step </a:t>
            </a:r>
            <a:r>
              <a:rPr lang="it-IT" err="1">
                <a:latin typeface="Exo 2"/>
              </a:rPr>
              <a:t>definition</a:t>
            </a:r>
            <a:r>
              <a:rPr lang="it-IT">
                <a:latin typeface="Exo 2"/>
              </a:rPr>
              <a:t>: </a:t>
            </a:r>
            <a:br>
              <a:rPr lang="en-US">
                <a:latin typeface="Exo 2"/>
              </a:rPr>
            </a:br>
            <a:br>
              <a:rPr lang="en-US">
                <a:latin typeface="Exo 2"/>
              </a:rPr>
            </a:br>
            <a:r>
              <a:rPr lang="it-IT" b="1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)</a:t>
            </a:r>
            <a:r>
              <a:rPr lang="it-IT">
                <a:latin typeface="Exo 2"/>
              </a:rPr>
              <a:t> </a:t>
            </a:r>
            <a:r>
              <a:rPr lang="it-IT" err="1">
                <a:latin typeface="Exo 2"/>
              </a:rPr>
              <a:t>graph</a:t>
            </a:r>
            <a:r>
              <a:rPr lang="it-IT">
                <a:latin typeface="Exo 2"/>
              </a:rPr>
              <a:t> after event </a:t>
            </a:r>
            <a:r>
              <a:rPr lang="it-IT" b="1">
                <a:latin typeface="Exo 2"/>
              </a:rPr>
              <a:t>t | </a:t>
            </a:r>
            <a:r>
              <a:rPr lang="it-IT">
                <a:latin typeface="Exo 2"/>
              </a:rPr>
              <a:t> </a:t>
            </a:r>
            <a:r>
              <a:rPr lang="it-IT" b="1" err="1">
                <a:latin typeface="Exo 2"/>
              </a:rPr>
              <a:t>t∈N</a:t>
            </a:r>
            <a:r>
              <a:rPr lang="it-IT">
                <a:latin typeface="Exo 2"/>
              </a:rPr>
              <a:t> - </a:t>
            </a:r>
            <a:r>
              <a:rPr lang="it-IT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>
                <a:solidFill>
                  <a:srgbClr val="FF9A00"/>
                </a:solidFill>
                <a:latin typeface="Exo 2"/>
              </a:rPr>
              <a:t>(</a:t>
            </a:r>
            <a:r>
              <a:rPr lang="it-IT" b="1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>
                <a:latin typeface="Exo 2"/>
              </a:rPr>
              <a:t> and </a:t>
            </a:r>
            <a:r>
              <a:rPr lang="it-IT" b="1">
                <a:solidFill>
                  <a:srgbClr val="00A2FF"/>
                </a:solidFill>
                <a:latin typeface="Exo 2"/>
              </a:rPr>
              <a:t>Edge </a:t>
            </a:r>
            <a:r>
              <a:rPr lang="it-IT">
                <a:latin typeface="Exo 2"/>
              </a:rPr>
              <a:t>event)</a:t>
            </a:r>
          </a:p>
        </p:txBody>
      </p:sp>
      <p:sp>
        <p:nvSpPr>
          <p:cNvPr id="13" name="Google Shape;286;p42">
            <a:extLst>
              <a:ext uri="{FF2B5EF4-FFF2-40B4-BE49-F238E27FC236}">
                <a16:creationId xmlns:a16="http://schemas.microsoft.com/office/drawing/2014/main" id="{E86E56AD-72B0-56FD-22A5-0A2F4B2F60F6}"/>
              </a:ext>
            </a:extLst>
          </p:cNvPr>
          <p:cNvSpPr txBox="1">
            <a:spLocks/>
          </p:cNvSpPr>
          <p:nvPr/>
        </p:nvSpPr>
        <p:spPr>
          <a:xfrm>
            <a:off x="1487939" y="140829"/>
            <a:ext cx="612197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 b="0"/>
          </a:p>
          <a:p>
            <a:pPr algn="l"/>
            <a:endParaRPr lang="en" sz="240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213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>
                <a:latin typeface="Exo 2"/>
              </a:rPr>
              <a:t>SOA time step </a:t>
            </a:r>
            <a:r>
              <a:rPr lang="it-IT" err="1">
                <a:latin typeface="Exo 2"/>
              </a:rPr>
              <a:t>definition</a:t>
            </a:r>
            <a:r>
              <a:rPr lang="it-IT">
                <a:latin typeface="Exo 2"/>
              </a:rPr>
              <a:t>: </a:t>
            </a:r>
            <a:br>
              <a:rPr lang="en-US">
                <a:latin typeface="Exo 2"/>
              </a:rPr>
            </a:br>
            <a:br>
              <a:rPr lang="en-US">
                <a:latin typeface="Exo 2"/>
              </a:rPr>
            </a:br>
            <a:r>
              <a:rPr lang="it-IT" b="1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)</a:t>
            </a:r>
            <a:r>
              <a:rPr lang="it-IT">
                <a:latin typeface="Exo 2"/>
              </a:rPr>
              <a:t> </a:t>
            </a:r>
            <a:r>
              <a:rPr lang="it-IT" err="1">
                <a:latin typeface="Exo 2"/>
              </a:rPr>
              <a:t>graph</a:t>
            </a:r>
            <a:r>
              <a:rPr lang="it-IT">
                <a:latin typeface="Exo 2"/>
              </a:rPr>
              <a:t> after event </a:t>
            </a:r>
            <a:r>
              <a:rPr lang="it-IT" b="1">
                <a:latin typeface="Exo 2"/>
              </a:rPr>
              <a:t>t | </a:t>
            </a:r>
            <a:r>
              <a:rPr lang="it-IT">
                <a:latin typeface="Exo 2"/>
              </a:rPr>
              <a:t> </a:t>
            </a:r>
            <a:r>
              <a:rPr lang="it-IT" b="1" err="1">
                <a:latin typeface="Exo 2"/>
              </a:rPr>
              <a:t>t∈N</a:t>
            </a:r>
            <a:r>
              <a:rPr lang="it-IT">
                <a:latin typeface="Exo 2"/>
              </a:rPr>
              <a:t> - </a:t>
            </a:r>
            <a:r>
              <a:rPr lang="it-IT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>
                <a:solidFill>
                  <a:srgbClr val="FF9A00"/>
                </a:solidFill>
                <a:latin typeface="Exo 2"/>
              </a:rPr>
              <a:t>(</a:t>
            </a:r>
            <a:r>
              <a:rPr lang="it-IT" b="1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>
                <a:latin typeface="Exo 2"/>
              </a:rPr>
              <a:t> and </a:t>
            </a:r>
            <a:r>
              <a:rPr lang="it-IT" b="1">
                <a:solidFill>
                  <a:srgbClr val="00A2FF"/>
                </a:solidFill>
                <a:latin typeface="Exo 2"/>
              </a:rPr>
              <a:t>Edge </a:t>
            </a:r>
            <a:r>
              <a:rPr lang="it-IT">
                <a:latin typeface="Exo 2"/>
              </a:rPr>
              <a:t>event)</a:t>
            </a:r>
          </a:p>
        </p:txBody>
      </p:sp>
      <p:sp>
        <p:nvSpPr>
          <p:cNvPr id="13" name="Google Shape;286;p42">
            <a:extLst>
              <a:ext uri="{FF2B5EF4-FFF2-40B4-BE49-F238E27FC236}">
                <a16:creationId xmlns:a16="http://schemas.microsoft.com/office/drawing/2014/main" id="{E86E56AD-72B0-56FD-22A5-0A2F4B2F60F6}"/>
              </a:ext>
            </a:extLst>
          </p:cNvPr>
          <p:cNvSpPr txBox="1">
            <a:spLocks/>
          </p:cNvSpPr>
          <p:nvPr/>
        </p:nvSpPr>
        <p:spPr>
          <a:xfrm>
            <a:off x="1467768" y="161000"/>
            <a:ext cx="570511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 b="0"/>
          </a:p>
          <a:p>
            <a:pPr algn="l"/>
            <a:endParaRPr lang="en" sz="240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4FDE7A-DFD4-18B0-189F-4C44227974F5}"/>
              </a:ext>
            </a:extLst>
          </p:cNvPr>
          <p:cNvSpPr txBox="1"/>
          <p:nvPr/>
        </p:nvSpPr>
        <p:spPr>
          <a:xfrm>
            <a:off x="363070" y="1993527"/>
            <a:ext cx="85859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the </a:t>
            </a:r>
            <a:r>
              <a:rPr lang="it-IT" b="1"/>
              <a:t>state of the </a:t>
            </a:r>
            <a:r>
              <a:rPr lang="it-IT" b="1" err="1"/>
              <a:t>graph</a:t>
            </a:r>
            <a:r>
              <a:rPr lang="it-IT" b="1"/>
              <a:t> for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year</a:t>
            </a:r>
            <a:r>
              <a:rPr lang="it-IT"/>
              <a:t>, so a </a:t>
            </a:r>
            <a:r>
              <a:rPr lang="it-IT" b="1" err="1"/>
              <a:t>too</a:t>
            </a:r>
            <a:r>
              <a:rPr lang="it-IT" b="1"/>
              <a:t> small</a:t>
            </a:r>
            <a:r>
              <a:rPr lang="it-IT"/>
              <a:t> set of events to build the </a:t>
            </a:r>
            <a:r>
              <a:rPr lang="en-US"/>
              <a:t>logarithmic </a:t>
            </a:r>
            <a:r>
              <a:rPr lang="it-IT"/>
              <a:t>vertex </a:t>
            </a:r>
            <a:r>
              <a:rPr lang="it-IT" err="1"/>
              <a:t>trajectories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want</a:t>
            </a:r>
            <a:r>
              <a:rPr lang="it-IT"/>
              <a:t> to match with </a:t>
            </a:r>
            <a:r>
              <a:rPr lang="it-IT" err="1"/>
              <a:t>our</a:t>
            </a:r>
            <a:r>
              <a:rPr lang="it-IT"/>
              <a:t> model.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0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>
                <a:latin typeface="Exo 2"/>
              </a:rPr>
              <a:t>SOA time step </a:t>
            </a:r>
            <a:r>
              <a:rPr lang="it-IT" err="1">
                <a:latin typeface="Exo 2"/>
              </a:rPr>
              <a:t>definition</a:t>
            </a:r>
            <a:r>
              <a:rPr lang="it-IT">
                <a:latin typeface="Exo 2"/>
              </a:rPr>
              <a:t>: </a:t>
            </a:r>
            <a:br>
              <a:rPr lang="en-US">
                <a:latin typeface="Exo 2"/>
              </a:rPr>
            </a:br>
            <a:br>
              <a:rPr lang="en-US">
                <a:latin typeface="Exo 2"/>
              </a:rPr>
            </a:br>
            <a:r>
              <a:rPr lang="it-IT" b="1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)</a:t>
            </a:r>
            <a:r>
              <a:rPr lang="it-IT">
                <a:latin typeface="Exo 2"/>
              </a:rPr>
              <a:t> </a:t>
            </a:r>
            <a:r>
              <a:rPr lang="it-IT" err="1">
                <a:latin typeface="Exo 2"/>
              </a:rPr>
              <a:t>graph</a:t>
            </a:r>
            <a:r>
              <a:rPr lang="it-IT">
                <a:latin typeface="Exo 2"/>
              </a:rPr>
              <a:t> after event </a:t>
            </a:r>
            <a:r>
              <a:rPr lang="it-IT" b="1">
                <a:latin typeface="Exo 2"/>
              </a:rPr>
              <a:t>t | </a:t>
            </a:r>
            <a:r>
              <a:rPr lang="it-IT">
                <a:latin typeface="Exo 2"/>
              </a:rPr>
              <a:t> </a:t>
            </a:r>
            <a:r>
              <a:rPr lang="it-IT" b="1" err="1">
                <a:latin typeface="Exo 2"/>
              </a:rPr>
              <a:t>t∈N</a:t>
            </a:r>
            <a:r>
              <a:rPr lang="it-IT">
                <a:latin typeface="Exo 2"/>
              </a:rPr>
              <a:t> - </a:t>
            </a:r>
            <a:r>
              <a:rPr lang="it-IT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>
                <a:solidFill>
                  <a:srgbClr val="FF9A00"/>
                </a:solidFill>
                <a:latin typeface="Exo 2"/>
              </a:rPr>
              <a:t>(</a:t>
            </a:r>
            <a:r>
              <a:rPr lang="it-IT" b="1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>
                <a:latin typeface="Exo 2"/>
              </a:rPr>
              <a:t> and </a:t>
            </a:r>
            <a:r>
              <a:rPr lang="it-IT" b="1">
                <a:solidFill>
                  <a:srgbClr val="00A2FF"/>
                </a:solidFill>
                <a:latin typeface="Exo 2"/>
              </a:rPr>
              <a:t>Edge </a:t>
            </a:r>
            <a:r>
              <a:rPr lang="it-IT">
                <a:latin typeface="Exo 2"/>
              </a:rPr>
              <a:t>event)</a:t>
            </a:r>
          </a:p>
        </p:txBody>
      </p:sp>
      <p:sp>
        <p:nvSpPr>
          <p:cNvPr id="13" name="Google Shape;286;p42">
            <a:extLst>
              <a:ext uri="{FF2B5EF4-FFF2-40B4-BE49-F238E27FC236}">
                <a16:creationId xmlns:a16="http://schemas.microsoft.com/office/drawing/2014/main" id="{E86E56AD-72B0-56FD-22A5-0A2F4B2F60F6}"/>
              </a:ext>
            </a:extLst>
          </p:cNvPr>
          <p:cNvSpPr txBox="1">
            <a:spLocks/>
          </p:cNvSpPr>
          <p:nvPr/>
        </p:nvSpPr>
        <p:spPr>
          <a:xfrm>
            <a:off x="1535004" y="187894"/>
            <a:ext cx="5799246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 b="0"/>
          </a:p>
          <a:p>
            <a:pPr algn="l"/>
            <a:endParaRPr lang="en" sz="240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4FDE7A-DFD4-18B0-189F-4C44227974F5}"/>
              </a:ext>
            </a:extLst>
          </p:cNvPr>
          <p:cNvSpPr txBox="1"/>
          <p:nvPr/>
        </p:nvSpPr>
        <p:spPr>
          <a:xfrm>
            <a:off x="363070" y="1993527"/>
            <a:ext cx="85859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the </a:t>
            </a:r>
            <a:r>
              <a:rPr lang="it-IT" b="1"/>
              <a:t>state of the </a:t>
            </a:r>
            <a:r>
              <a:rPr lang="it-IT" b="1" err="1"/>
              <a:t>graph</a:t>
            </a:r>
            <a:r>
              <a:rPr lang="it-IT" b="1"/>
              <a:t> for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year</a:t>
            </a:r>
            <a:r>
              <a:rPr lang="it-IT"/>
              <a:t>, so a </a:t>
            </a:r>
            <a:r>
              <a:rPr lang="it-IT" b="1" err="1"/>
              <a:t>too</a:t>
            </a:r>
            <a:r>
              <a:rPr lang="it-IT" b="1"/>
              <a:t> small</a:t>
            </a:r>
            <a:r>
              <a:rPr lang="it-IT"/>
              <a:t> set of events to build the </a:t>
            </a:r>
            <a:r>
              <a:rPr lang="en-US"/>
              <a:t>logarithmic </a:t>
            </a:r>
            <a:r>
              <a:rPr lang="it-IT"/>
              <a:t>vertex </a:t>
            </a:r>
            <a:r>
              <a:rPr lang="it-IT" err="1"/>
              <a:t>trajectories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want</a:t>
            </a:r>
            <a:r>
              <a:rPr lang="it-IT"/>
              <a:t> to match with </a:t>
            </a:r>
            <a:r>
              <a:rPr lang="it-IT" err="1"/>
              <a:t>our</a:t>
            </a:r>
            <a:r>
              <a:rPr lang="it-IT"/>
              <a:t> model.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,Sans-Serif"/>
              <a:buChar char="•"/>
            </a:pPr>
            <a:r>
              <a:rPr lang="it-IT" err="1"/>
              <a:t>Other</a:t>
            </a:r>
            <a:r>
              <a:rPr lang="it-IT"/>
              <a:t> </a:t>
            </a:r>
            <a:r>
              <a:rPr lang="it-IT" err="1"/>
              <a:t>metrics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event : the </a:t>
            </a:r>
            <a:r>
              <a:rPr lang="it-IT" err="1"/>
              <a:t>occurrence</a:t>
            </a:r>
            <a:r>
              <a:rPr lang="it-IT"/>
              <a:t> of a </a:t>
            </a:r>
            <a:r>
              <a:rPr lang="it-IT" b="1">
                <a:solidFill>
                  <a:srgbClr val="0065FF"/>
                </a:solidFill>
              </a:rPr>
              <a:t>new </a:t>
            </a:r>
            <a:r>
              <a:rPr lang="it-IT" b="1" err="1">
                <a:solidFill>
                  <a:srgbClr val="0065FF"/>
                </a:solidFill>
              </a:rPr>
              <a:t>author</a:t>
            </a:r>
            <a:r>
              <a:rPr lang="it-IT">
                <a:solidFill>
                  <a:srgbClr val="0065FF"/>
                </a:solidFill>
              </a:rPr>
              <a:t> 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55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>
                <a:latin typeface="Exo 2"/>
              </a:rPr>
              <a:t>SOA time step </a:t>
            </a:r>
            <a:r>
              <a:rPr lang="it-IT" err="1">
                <a:latin typeface="Exo 2"/>
              </a:rPr>
              <a:t>definition</a:t>
            </a:r>
            <a:r>
              <a:rPr lang="it-IT">
                <a:latin typeface="Exo 2"/>
              </a:rPr>
              <a:t>: </a:t>
            </a:r>
            <a:br>
              <a:rPr lang="en-US">
                <a:latin typeface="Exo 2"/>
              </a:rPr>
            </a:br>
            <a:br>
              <a:rPr lang="en-US">
                <a:latin typeface="Exo 2"/>
              </a:rPr>
            </a:br>
            <a:r>
              <a:rPr lang="it-IT" b="1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)</a:t>
            </a:r>
            <a:r>
              <a:rPr lang="it-IT">
                <a:latin typeface="Exo 2"/>
              </a:rPr>
              <a:t> </a:t>
            </a:r>
            <a:r>
              <a:rPr lang="it-IT" err="1">
                <a:latin typeface="Exo 2"/>
              </a:rPr>
              <a:t>graph</a:t>
            </a:r>
            <a:r>
              <a:rPr lang="it-IT">
                <a:latin typeface="Exo 2"/>
              </a:rPr>
              <a:t> after event </a:t>
            </a:r>
            <a:r>
              <a:rPr lang="it-IT" b="1">
                <a:latin typeface="Exo 2"/>
              </a:rPr>
              <a:t>t | </a:t>
            </a:r>
            <a:r>
              <a:rPr lang="it-IT">
                <a:latin typeface="Exo 2"/>
              </a:rPr>
              <a:t> </a:t>
            </a:r>
            <a:r>
              <a:rPr lang="it-IT" b="1" err="1">
                <a:latin typeface="Exo 2"/>
              </a:rPr>
              <a:t>t∈N</a:t>
            </a:r>
            <a:r>
              <a:rPr lang="it-IT">
                <a:latin typeface="Exo 2"/>
              </a:rPr>
              <a:t> - </a:t>
            </a:r>
            <a:r>
              <a:rPr lang="it-IT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>
                <a:solidFill>
                  <a:srgbClr val="FF9A00"/>
                </a:solidFill>
                <a:latin typeface="Exo 2"/>
              </a:rPr>
              <a:t>(</a:t>
            </a:r>
            <a:r>
              <a:rPr lang="it-IT" b="1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>
                <a:latin typeface="Exo 2"/>
              </a:rPr>
              <a:t> and </a:t>
            </a:r>
            <a:r>
              <a:rPr lang="it-IT" b="1">
                <a:solidFill>
                  <a:srgbClr val="00A2FF"/>
                </a:solidFill>
                <a:latin typeface="Exo 2"/>
              </a:rPr>
              <a:t>Edge </a:t>
            </a:r>
            <a:r>
              <a:rPr lang="it-IT">
                <a:latin typeface="Exo 2"/>
              </a:rPr>
              <a:t>event)</a:t>
            </a:r>
          </a:p>
        </p:txBody>
      </p:sp>
      <p:sp>
        <p:nvSpPr>
          <p:cNvPr id="13" name="Google Shape;286;p42">
            <a:extLst>
              <a:ext uri="{FF2B5EF4-FFF2-40B4-BE49-F238E27FC236}">
                <a16:creationId xmlns:a16="http://schemas.microsoft.com/office/drawing/2014/main" id="{E86E56AD-72B0-56FD-22A5-0A2F4B2F60F6}"/>
              </a:ext>
            </a:extLst>
          </p:cNvPr>
          <p:cNvSpPr txBox="1">
            <a:spLocks/>
          </p:cNvSpPr>
          <p:nvPr/>
        </p:nvSpPr>
        <p:spPr>
          <a:xfrm>
            <a:off x="1447598" y="187894"/>
            <a:ext cx="5886652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 b="0"/>
          </a:p>
          <a:p>
            <a:pPr algn="l"/>
            <a:endParaRPr lang="en" sz="240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  <p:pic>
        <p:nvPicPr>
          <p:cNvPr id="16" name="Immagine 16">
            <a:extLst>
              <a:ext uri="{FF2B5EF4-FFF2-40B4-BE49-F238E27FC236}">
                <a16:creationId xmlns:a16="http://schemas.microsoft.com/office/drawing/2014/main" id="{282F5389-2EC1-AB2A-8503-64F87DBC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82" y="2997635"/>
            <a:ext cx="3812241" cy="19384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4FDE7A-DFD4-18B0-189F-4C44227974F5}"/>
              </a:ext>
            </a:extLst>
          </p:cNvPr>
          <p:cNvSpPr txBox="1"/>
          <p:nvPr/>
        </p:nvSpPr>
        <p:spPr>
          <a:xfrm>
            <a:off x="363070" y="1993527"/>
            <a:ext cx="85859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the </a:t>
            </a:r>
            <a:r>
              <a:rPr lang="it-IT" b="1"/>
              <a:t>state of the </a:t>
            </a:r>
            <a:r>
              <a:rPr lang="it-IT" b="1" err="1"/>
              <a:t>graph</a:t>
            </a:r>
            <a:r>
              <a:rPr lang="it-IT" b="1"/>
              <a:t> for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year</a:t>
            </a:r>
            <a:r>
              <a:rPr lang="it-IT"/>
              <a:t>, so a </a:t>
            </a:r>
            <a:r>
              <a:rPr lang="it-IT" b="1" err="1"/>
              <a:t>too</a:t>
            </a:r>
            <a:r>
              <a:rPr lang="it-IT" b="1"/>
              <a:t> small</a:t>
            </a:r>
            <a:r>
              <a:rPr lang="it-IT"/>
              <a:t> set of events to build the </a:t>
            </a:r>
            <a:r>
              <a:rPr lang="en-US"/>
              <a:t>logarithmic </a:t>
            </a:r>
            <a:r>
              <a:rPr lang="it-IT"/>
              <a:t>vertex </a:t>
            </a:r>
            <a:r>
              <a:rPr lang="it-IT" err="1"/>
              <a:t>trajectories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want</a:t>
            </a:r>
            <a:r>
              <a:rPr lang="it-IT"/>
              <a:t> to match with </a:t>
            </a:r>
            <a:r>
              <a:rPr lang="it-IT" err="1"/>
              <a:t>our</a:t>
            </a:r>
            <a:r>
              <a:rPr lang="it-IT"/>
              <a:t> model.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,Sans-Serif"/>
              <a:buChar char="•"/>
            </a:pPr>
            <a:r>
              <a:rPr lang="it-IT" err="1"/>
              <a:t>Other</a:t>
            </a:r>
            <a:r>
              <a:rPr lang="it-IT"/>
              <a:t> </a:t>
            </a:r>
            <a:r>
              <a:rPr lang="it-IT" err="1"/>
              <a:t>metrics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event : the </a:t>
            </a:r>
            <a:r>
              <a:rPr lang="it-IT" err="1"/>
              <a:t>occurrence</a:t>
            </a:r>
            <a:r>
              <a:rPr lang="it-IT"/>
              <a:t> of a </a:t>
            </a:r>
            <a:r>
              <a:rPr lang="it-IT" b="1">
                <a:solidFill>
                  <a:srgbClr val="0065FF"/>
                </a:solidFill>
              </a:rPr>
              <a:t>new </a:t>
            </a:r>
            <a:r>
              <a:rPr lang="it-IT" b="1" err="1">
                <a:solidFill>
                  <a:srgbClr val="0065FF"/>
                </a:solidFill>
              </a:rPr>
              <a:t>author</a:t>
            </a:r>
            <a:r>
              <a:rPr lang="it-IT">
                <a:solidFill>
                  <a:srgbClr val="0065FF"/>
                </a:solidFill>
              </a:rPr>
              <a:t>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60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>
                <a:latin typeface="Exo 2"/>
              </a:rPr>
              <a:t>SOA time step </a:t>
            </a:r>
            <a:r>
              <a:rPr lang="it-IT" err="1">
                <a:latin typeface="Exo 2"/>
              </a:rPr>
              <a:t>definition</a:t>
            </a:r>
            <a:r>
              <a:rPr lang="it-IT">
                <a:latin typeface="Exo 2"/>
              </a:rPr>
              <a:t>: </a:t>
            </a:r>
            <a:br>
              <a:rPr lang="en-US">
                <a:latin typeface="Exo 2"/>
              </a:rPr>
            </a:br>
            <a:br>
              <a:rPr lang="en-US">
                <a:latin typeface="Exo 2"/>
              </a:rPr>
            </a:br>
            <a:r>
              <a:rPr lang="it-IT" b="1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)</a:t>
            </a:r>
            <a:r>
              <a:rPr lang="it-IT">
                <a:latin typeface="Exo 2"/>
              </a:rPr>
              <a:t> </a:t>
            </a:r>
            <a:r>
              <a:rPr lang="it-IT" err="1">
                <a:latin typeface="Exo 2"/>
              </a:rPr>
              <a:t>graph</a:t>
            </a:r>
            <a:r>
              <a:rPr lang="it-IT">
                <a:latin typeface="Exo 2"/>
              </a:rPr>
              <a:t> after event </a:t>
            </a:r>
            <a:r>
              <a:rPr lang="it-IT" b="1">
                <a:latin typeface="Exo 2"/>
              </a:rPr>
              <a:t>t | </a:t>
            </a:r>
            <a:r>
              <a:rPr lang="it-IT">
                <a:latin typeface="Exo 2"/>
              </a:rPr>
              <a:t> </a:t>
            </a:r>
            <a:r>
              <a:rPr lang="it-IT" b="1" err="1">
                <a:latin typeface="Exo 2"/>
              </a:rPr>
              <a:t>t∈N</a:t>
            </a:r>
            <a:r>
              <a:rPr lang="it-IT">
                <a:latin typeface="Exo 2"/>
              </a:rPr>
              <a:t> - </a:t>
            </a:r>
            <a:r>
              <a:rPr lang="it-IT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>
                <a:solidFill>
                  <a:srgbClr val="FF9A00"/>
                </a:solidFill>
                <a:latin typeface="Exo 2"/>
              </a:rPr>
              <a:t>(</a:t>
            </a:r>
            <a:r>
              <a:rPr lang="it-IT" b="1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>
                <a:latin typeface="Exo 2"/>
              </a:rPr>
              <a:t> and </a:t>
            </a:r>
            <a:r>
              <a:rPr lang="it-IT" b="1">
                <a:solidFill>
                  <a:srgbClr val="00A2FF"/>
                </a:solidFill>
                <a:latin typeface="Exo 2"/>
              </a:rPr>
              <a:t>Edge </a:t>
            </a:r>
            <a:r>
              <a:rPr lang="it-IT">
                <a:latin typeface="Exo 2"/>
              </a:rPr>
              <a:t>event)</a:t>
            </a:r>
          </a:p>
        </p:txBody>
      </p:sp>
      <p:sp>
        <p:nvSpPr>
          <p:cNvPr id="13" name="Google Shape;286;p42">
            <a:extLst>
              <a:ext uri="{FF2B5EF4-FFF2-40B4-BE49-F238E27FC236}">
                <a16:creationId xmlns:a16="http://schemas.microsoft.com/office/drawing/2014/main" id="{E86E56AD-72B0-56FD-22A5-0A2F4B2F60F6}"/>
              </a:ext>
            </a:extLst>
          </p:cNvPr>
          <p:cNvSpPr txBox="1">
            <a:spLocks/>
          </p:cNvSpPr>
          <p:nvPr/>
        </p:nvSpPr>
        <p:spPr>
          <a:xfrm>
            <a:off x="1541727" y="187894"/>
            <a:ext cx="579252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 b="0"/>
          </a:p>
          <a:p>
            <a:pPr algn="l"/>
            <a:endParaRPr lang="en" sz="240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  <p:pic>
        <p:nvPicPr>
          <p:cNvPr id="16" name="Immagine 16">
            <a:extLst>
              <a:ext uri="{FF2B5EF4-FFF2-40B4-BE49-F238E27FC236}">
                <a16:creationId xmlns:a16="http://schemas.microsoft.com/office/drawing/2014/main" id="{282F5389-2EC1-AB2A-8503-64F87DBC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82" y="2997635"/>
            <a:ext cx="3812241" cy="19384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4FDE7A-DFD4-18B0-189F-4C44227974F5}"/>
              </a:ext>
            </a:extLst>
          </p:cNvPr>
          <p:cNvSpPr txBox="1"/>
          <p:nvPr/>
        </p:nvSpPr>
        <p:spPr>
          <a:xfrm>
            <a:off x="363070" y="1993527"/>
            <a:ext cx="85859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the </a:t>
            </a:r>
            <a:r>
              <a:rPr lang="it-IT" b="1"/>
              <a:t>state of the </a:t>
            </a:r>
            <a:r>
              <a:rPr lang="it-IT" b="1" err="1"/>
              <a:t>graph</a:t>
            </a:r>
            <a:r>
              <a:rPr lang="it-IT" b="1"/>
              <a:t> for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year</a:t>
            </a:r>
            <a:r>
              <a:rPr lang="it-IT"/>
              <a:t>, so a </a:t>
            </a:r>
            <a:r>
              <a:rPr lang="it-IT" b="1" err="1"/>
              <a:t>too</a:t>
            </a:r>
            <a:r>
              <a:rPr lang="it-IT" b="1"/>
              <a:t> small</a:t>
            </a:r>
            <a:r>
              <a:rPr lang="it-IT"/>
              <a:t> set of events to build the </a:t>
            </a:r>
            <a:r>
              <a:rPr lang="en-US"/>
              <a:t>logarithmic </a:t>
            </a:r>
            <a:r>
              <a:rPr lang="it-IT"/>
              <a:t>vertex </a:t>
            </a:r>
            <a:r>
              <a:rPr lang="it-IT" err="1"/>
              <a:t>trajectories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want</a:t>
            </a:r>
            <a:r>
              <a:rPr lang="it-IT"/>
              <a:t> to match with </a:t>
            </a:r>
            <a:r>
              <a:rPr lang="it-IT" err="1"/>
              <a:t>our</a:t>
            </a:r>
            <a:r>
              <a:rPr lang="it-IT"/>
              <a:t> model.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,Sans-Serif"/>
              <a:buChar char="•"/>
            </a:pPr>
            <a:r>
              <a:rPr lang="it-IT" err="1"/>
              <a:t>Other</a:t>
            </a:r>
            <a:r>
              <a:rPr lang="it-IT"/>
              <a:t> </a:t>
            </a:r>
            <a:r>
              <a:rPr lang="it-IT" err="1"/>
              <a:t>metrics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event : the </a:t>
            </a:r>
            <a:r>
              <a:rPr lang="it-IT" err="1"/>
              <a:t>occurrence</a:t>
            </a:r>
            <a:r>
              <a:rPr lang="it-IT"/>
              <a:t> of a </a:t>
            </a:r>
            <a:r>
              <a:rPr lang="it-IT" b="1">
                <a:solidFill>
                  <a:srgbClr val="0065FF"/>
                </a:solidFill>
              </a:rPr>
              <a:t>new </a:t>
            </a:r>
            <a:r>
              <a:rPr lang="it-IT" b="1" err="1">
                <a:solidFill>
                  <a:srgbClr val="0065FF"/>
                </a:solidFill>
              </a:rPr>
              <a:t>author</a:t>
            </a:r>
            <a:r>
              <a:rPr lang="it-IT">
                <a:solidFill>
                  <a:srgbClr val="0065FF"/>
                </a:solidFill>
              </a:rPr>
              <a:t> </a:t>
            </a:r>
            <a:r>
              <a:rPr lang="it-IT"/>
              <a:t>or a </a:t>
            </a:r>
            <a:r>
              <a:rPr lang="it-IT" b="1">
                <a:solidFill>
                  <a:srgbClr val="FF5D00"/>
                </a:solidFill>
              </a:rPr>
              <a:t>new </a:t>
            </a:r>
            <a:r>
              <a:rPr lang="it-IT" b="1" err="1">
                <a:solidFill>
                  <a:srgbClr val="FF5D00"/>
                </a:solidFill>
              </a:rPr>
              <a:t>collaboration</a:t>
            </a:r>
            <a:r>
              <a:rPr lang="it-IT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9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857275" y="70462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53090" y="5047127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816764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31">
            <a:extLst>
              <a:ext uri="{FF2B5EF4-FFF2-40B4-BE49-F238E27FC236}">
                <a16:creationId xmlns:a16="http://schemas.microsoft.com/office/drawing/2014/main" id="{CB69BEA4-A929-7293-1E86-4511F893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98" y="164358"/>
            <a:ext cx="2510909" cy="170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CD4C26-3F85-013A-2049-75C7A9D52D7E}"/>
              </a:ext>
            </a:extLst>
          </p:cNvPr>
          <p:cNvSpPr txBox="1"/>
          <p:nvPr/>
        </p:nvSpPr>
        <p:spPr>
          <a:xfrm>
            <a:off x="394206" y="942095"/>
            <a:ext cx="568970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>
                <a:latin typeface="Exo 2"/>
              </a:rPr>
              <a:t>SOA time step </a:t>
            </a:r>
            <a:r>
              <a:rPr lang="it-IT" err="1">
                <a:latin typeface="Exo 2"/>
              </a:rPr>
              <a:t>definition</a:t>
            </a:r>
            <a:r>
              <a:rPr lang="it-IT">
                <a:latin typeface="Exo 2"/>
              </a:rPr>
              <a:t>: </a:t>
            </a:r>
            <a:br>
              <a:rPr lang="en-US">
                <a:latin typeface="Exo 2"/>
              </a:rPr>
            </a:br>
            <a:br>
              <a:rPr lang="en-US">
                <a:latin typeface="Exo 2"/>
              </a:rPr>
            </a:br>
            <a:r>
              <a:rPr lang="it-IT" b="1" err="1">
                <a:solidFill>
                  <a:srgbClr val="C00000"/>
                </a:solidFill>
                <a:latin typeface="Exo 2"/>
              </a:rPr>
              <a:t>G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 = (</a:t>
            </a:r>
            <a:r>
              <a:rPr lang="it-IT" b="1" err="1">
                <a:solidFill>
                  <a:srgbClr val="C00000"/>
                </a:solidFill>
                <a:latin typeface="Exo 2"/>
              </a:rPr>
              <a:t>V</a:t>
            </a:r>
            <a:r>
              <a:rPr lang="it-IT" b="1" baseline="-25000" err="1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, E</a:t>
            </a:r>
            <a:r>
              <a:rPr lang="it-IT" b="1" baseline="-25000">
                <a:solidFill>
                  <a:srgbClr val="C00000"/>
                </a:solidFill>
                <a:latin typeface="Exo 2"/>
              </a:rPr>
              <a:t>t</a:t>
            </a:r>
            <a:r>
              <a:rPr lang="it-IT" b="1">
                <a:solidFill>
                  <a:srgbClr val="C00000"/>
                </a:solidFill>
                <a:latin typeface="Exo 2"/>
              </a:rPr>
              <a:t>)</a:t>
            </a:r>
            <a:r>
              <a:rPr lang="it-IT">
                <a:latin typeface="Exo 2"/>
              </a:rPr>
              <a:t> </a:t>
            </a:r>
            <a:r>
              <a:rPr lang="it-IT" err="1">
                <a:latin typeface="Exo 2"/>
              </a:rPr>
              <a:t>graph</a:t>
            </a:r>
            <a:r>
              <a:rPr lang="it-IT">
                <a:latin typeface="Exo 2"/>
              </a:rPr>
              <a:t> after event </a:t>
            </a:r>
            <a:r>
              <a:rPr lang="it-IT" b="1">
                <a:latin typeface="Exo 2"/>
              </a:rPr>
              <a:t>t | </a:t>
            </a:r>
            <a:r>
              <a:rPr lang="it-IT">
                <a:latin typeface="Exo 2"/>
              </a:rPr>
              <a:t> </a:t>
            </a:r>
            <a:r>
              <a:rPr lang="it-IT" b="1" err="1">
                <a:latin typeface="Exo 2"/>
              </a:rPr>
              <a:t>t∈N</a:t>
            </a:r>
            <a:r>
              <a:rPr lang="it-IT">
                <a:latin typeface="Exo 2"/>
              </a:rPr>
              <a:t> - </a:t>
            </a:r>
            <a:r>
              <a:rPr lang="it-IT">
                <a:solidFill>
                  <a:schemeClr val="accent6"/>
                </a:solidFill>
                <a:latin typeface="Exo 2"/>
              </a:rPr>
              <a:t>#events </a:t>
            </a:r>
            <a:r>
              <a:rPr lang="it-IT" err="1">
                <a:solidFill>
                  <a:schemeClr val="accent6"/>
                </a:solidFill>
                <a:latin typeface="Exo 2"/>
              </a:rPr>
              <a:t>occurred</a:t>
            </a:r>
            <a:r>
              <a:rPr lang="it-IT">
                <a:solidFill>
                  <a:schemeClr val="accent6"/>
                </a:solidFill>
                <a:latin typeface="Exo 2"/>
              </a:rPr>
              <a:t> (</a:t>
            </a:r>
            <a:r>
              <a:rPr lang="it-IT" b="1">
                <a:solidFill>
                  <a:srgbClr val="FF9A00"/>
                </a:solidFill>
                <a:latin typeface="Exo 2"/>
              </a:rPr>
              <a:t>(</a:t>
            </a:r>
            <a:r>
              <a:rPr lang="it-IT" b="1" err="1">
                <a:solidFill>
                  <a:srgbClr val="FF9A00"/>
                </a:solidFill>
                <a:latin typeface="Exo 2"/>
              </a:rPr>
              <a:t>Node</a:t>
            </a:r>
            <a:r>
              <a:rPr lang="it-IT" b="1">
                <a:solidFill>
                  <a:srgbClr val="FF9A00"/>
                </a:solidFill>
                <a:latin typeface="Exo 2"/>
              </a:rPr>
              <a:t> + Edge)</a:t>
            </a:r>
            <a:r>
              <a:rPr lang="it-IT" b="1">
                <a:latin typeface="Exo 2"/>
              </a:rPr>
              <a:t> and </a:t>
            </a:r>
            <a:r>
              <a:rPr lang="it-IT" b="1">
                <a:solidFill>
                  <a:srgbClr val="00A2FF"/>
                </a:solidFill>
                <a:latin typeface="Exo 2"/>
              </a:rPr>
              <a:t>Edge </a:t>
            </a:r>
            <a:r>
              <a:rPr lang="it-IT">
                <a:latin typeface="Exo 2"/>
              </a:rPr>
              <a:t>event)</a:t>
            </a:r>
          </a:p>
        </p:txBody>
      </p:sp>
      <p:sp>
        <p:nvSpPr>
          <p:cNvPr id="13" name="Google Shape;286;p42">
            <a:extLst>
              <a:ext uri="{FF2B5EF4-FFF2-40B4-BE49-F238E27FC236}">
                <a16:creationId xmlns:a16="http://schemas.microsoft.com/office/drawing/2014/main" id="{E86E56AD-72B0-56FD-22A5-0A2F4B2F60F6}"/>
              </a:ext>
            </a:extLst>
          </p:cNvPr>
          <p:cNvSpPr txBox="1">
            <a:spLocks/>
          </p:cNvSpPr>
          <p:nvPr/>
        </p:nvSpPr>
        <p:spPr>
          <a:xfrm>
            <a:off x="1528280" y="187894"/>
            <a:ext cx="580597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" sz="2400"/>
              <a:t>(2)  How to interpret a time step?</a:t>
            </a:r>
            <a:endParaRPr lang="en-US" sz="2400" b="0"/>
          </a:p>
          <a:p>
            <a:pPr algn="l"/>
            <a:endParaRPr lang="en" sz="240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598E47-CB77-F757-5104-4451DC9E96ED}"/>
              </a:ext>
            </a:extLst>
          </p:cNvPr>
          <p:cNvSpPr txBox="1"/>
          <p:nvPr/>
        </p:nvSpPr>
        <p:spPr>
          <a:xfrm>
            <a:off x="302559" y="3069291"/>
            <a:ext cx="84985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it-IT"/>
          </a:p>
        </p:txBody>
      </p:sp>
      <p:pic>
        <p:nvPicPr>
          <p:cNvPr id="15" name="Immagine 15">
            <a:extLst>
              <a:ext uri="{FF2B5EF4-FFF2-40B4-BE49-F238E27FC236}">
                <a16:creationId xmlns:a16="http://schemas.microsoft.com/office/drawing/2014/main" id="{830975A1-238A-DC1A-2A1E-AE10114F6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8" y="2998014"/>
            <a:ext cx="3812241" cy="1937736"/>
          </a:xfrm>
          <a:prstGeom prst="rect">
            <a:avLst/>
          </a:prstGeom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282F5389-2EC1-AB2A-8503-64F87DBC5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982" y="2997635"/>
            <a:ext cx="3812241" cy="19384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4FDE7A-DFD4-18B0-189F-4C44227974F5}"/>
              </a:ext>
            </a:extLst>
          </p:cNvPr>
          <p:cNvSpPr txBox="1"/>
          <p:nvPr/>
        </p:nvSpPr>
        <p:spPr>
          <a:xfrm>
            <a:off x="363070" y="1993527"/>
            <a:ext cx="85859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the </a:t>
            </a:r>
            <a:r>
              <a:rPr lang="it-IT" b="1"/>
              <a:t>state of the </a:t>
            </a:r>
            <a:r>
              <a:rPr lang="it-IT" b="1" err="1"/>
              <a:t>graph</a:t>
            </a:r>
            <a:r>
              <a:rPr lang="it-IT" b="1"/>
              <a:t> for </a:t>
            </a:r>
            <a:r>
              <a:rPr lang="it-IT" b="1" err="1"/>
              <a:t>each</a:t>
            </a:r>
            <a:r>
              <a:rPr lang="it-IT" b="1"/>
              <a:t> </a:t>
            </a:r>
            <a:r>
              <a:rPr lang="it-IT" b="1" err="1"/>
              <a:t>year</a:t>
            </a:r>
            <a:r>
              <a:rPr lang="it-IT"/>
              <a:t>, so a </a:t>
            </a:r>
            <a:r>
              <a:rPr lang="it-IT" b="1" err="1"/>
              <a:t>too</a:t>
            </a:r>
            <a:r>
              <a:rPr lang="it-IT" b="1"/>
              <a:t> small</a:t>
            </a:r>
            <a:r>
              <a:rPr lang="it-IT"/>
              <a:t> set of events to build the </a:t>
            </a:r>
            <a:r>
              <a:rPr lang="en-US"/>
              <a:t>logarithmic </a:t>
            </a:r>
            <a:r>
              <a:rPr lang="it-IT"/>
              <a:t>vertex </a:t>
            </a:r>
            <a:r>
              <a:rPr lang="it-IT" err="1"/>
              <a:t>trajectories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want</a:t>
            </a:r>
            <a:r>
              <a:rPr lang="it-IT"/>
              <a:t> to match with </a:t>
            </a:r>
            <a:r>
              <a:rPr lang="it-IT" err="1"/>
              <a:t>our</a:t>
            </a:r>
            <a:r>
              <a:rPr lang="it-IT"/>
              <a:t> model.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,Sans-Serif"/>
              <a:buChar char="•"/>
            </a:pPr>
            <a:r>
              <a:rPr lang="it-IT" err="1"/>
              <a:t>Other</a:t>
            </a:r>
            <a:r>
              <a:rPr lang="it-IT"/>
              <a:t> </a:t>
            </a:r>
            <a:r>
              <a:rPr lang="it-IT" err="1"/>
              <a:t>metrics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event : the </a:t>
            </a:r>
            <a:r>
              <a:rPr lang="it-IT" err="1"/>
              <a:t>occurrence</a:t>
            </a:r>
            <a:r>
              <a:rPr lang="it-IT"/>
              <a:t> of a </a:t>
            </a:r>
            <a:r>
              <a:rPr lang="it-IT" b="1">
                <a:solidFill>
                  <a:srgbClr val="0065FF"/>
                </a:solidFill>
              </a:rPr>
              <a:t>new </a:t>
            </a:r>
            <a:r>
              <a:rPr lang="it-IT" b="1" err="1">
                <a:solidFill>
                  <a:srgbClr val="0065FF"/>
                </a:solidFill>
              </a:rPr>
              <a:t>author</a:t>
            </a:r>
            <a:r>
              <a:rPr lang="it-IT">
                <a:solidFill>
                  <a:srgbClr val="0065FF"/>
                </a:solidFill>
              </a:rPr>
              <a:t> </a:t>
            </a:r>
            <a:r>
              <a:rPr lang="it-IT"/>
              <a:t>or a </a:t>
            </a:r>
            <a:r>
              <a:rPr lang="it-IT" b="1">
                <a:solidFill>
                  <a:srgbClr val="FF5D00"/>
                </a:solidFill>
              </a:rPr>
              <a:t>new </a:t>
            </a:r>
            <a:r>
              <a:rPr lang="it-IT" b="1" err="1">
                <a:solidFill>
                  <a:srgbClr val="FF5D00"/>
                </a:solidFill>
              </a:rPr>
              <a:t>collaboration</a:t>
            </a:r>
            <a:r>
              <a:rPr lang="it-IT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11063" y="164591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(2)  How to interpret a time step?</a:t>
            </a:r>
            <a:endParaRPr lang="en-US" b="0"/>
          </a:p>
          <a:p>
            <a:pPr algn="l"/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39643" y="5026956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769700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magine 9">
            <a:extLst>
              <a:ext uri="{FF2B5EF4-FFF2-40B4-BE49-F238E27FC236}">
                <a16:creationId xmlns:a16="http://schemas.microsoft.com/office/drawing/2014/main" id="{F3B5ACEA-F886-CD73-2897-4D5178F4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" y="2380694"/>
            <a:ext cx="3341594" cy="1908354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BB23880-97C1-DFD5-72D8-FFC69F045EC0}"/>
              </a:ext>
            </a:extLst>
          </p:cNvPr>
          <p:cNvCxnSpPr/>
          <p:nvPr/>
        </p:nvCxnSpPr>
        <p:spPr>
          <a:xfrm flipV="1">
            <a:off x="3469342" y="2040591"/>
            <a:ext cx="948017" cy="961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C5E13F9-FE2E-FA2C-4A84-E5C3FEBCB334}"/>
              </a:ext>
            </a:extLst>
          </p:cNvPr>
          <p:cNvCxnSpPr>
            <a:cxnSpLocks/>
          </p:cNvCxnSpPr>
          <p:nvPr/>
        </p:nvCxnSpPr>
        <p:spPr>
          <a:xfrm>
            <a:off x="3496236" y="3459255"/>
            <a:ext cx="759757" cy="28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95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85B40D7B-8FF1-42E6-BF6C-6944AD2EC370}"/>
              </a:ext>
            </a:extLst>
          </p:cNvPr>
          <p:cNvCxnSpPr/>
          <p:nvPr/>
        </p:nvCxnSpPr>
        <p:spPr>
          <a:xfrm>
            <a:off x="4570315" y="808981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8;p37">
            <a:extLst>
              <a:ext uri="{FF2B5EF4-FFF2-40B4-BE49-F238E27FC236}">
                <a16:creationId xmlns:a16="http://schemas.microsoft.com/office/drawing/2014/main" id="{875C893D-A822-4C78-9D45-DF00EBD001D2}"/>
              </a:ext>
            </a:extLst>
          </p:cNvPr>
          <p:cNvCxnSpPr/>
          <p:nvPr/>
        </p:nvCxnSpPr>
        <p:spPr>
          <a:xfrm>
            <a:off x="-38067" y="192784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06;p37">
            <a:extLst>
              <a:ext uri="{FF2B5EF4-FFF2-40B4-BE49-F238E27FC236}">
                <a16:creationId xmlns:a16="http://schemas.microsoft.com/office/drawing/2014/main" id="{7D388680-A3F9-619E-AE29-C46837DB2E5C}"/>
              </a:ext>
            </a:extLst>
          </p:cNvPr>
          <p:cNvSpPr txBox="1">
            <a:spLocks/>
          </p:cNvSpPr>
          <p:nvPr/>
        </p:nvSpPr>
        <p:spPr>
          <a:xfrm>
            <a:off x="2321723" y="298780"/>
            <a:ext cx="4438799" cy="4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"/>
              <a:t>SCOPE OF THE PROJECT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3EC710-13A3-0526-A742-9C379B0B2950}"/>
              </a:ext>
            </a:extLst>
          </p:cNvPr>
          <p:cNvSpPr txBox="1"/>
          <p:nvPr/>
        </p:nvSpPr>
        <p:spPr>
          <a:xfrm>
            <a:off x="127749" y="984997"/>
            <a:ext cx="88279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600"/>
              <a:t>Build the </a:t>
            </a:r>
            <a:r>
              <a:rPr lang="it-IT" sz="1600" b="1" err="1">
                <a:solidFill>
                  <a:srgbClr val="AB0505"/>
                </a:solidFill>
              </a:rPr>
              <a:t>collaboration</a:t>
            </a:r>
            <a:r>
              <a:rPr lang="it-IT" sz="1600" b="1">
                <a:solidFill>
                  <a:srgbClr val="AB0505"/>
                </a:solidFill>
              </a:rPr>
              <a:t> network G=(V,E) </a:t>
            </a:r>
            <a:r>
              <a:rPr lang="it-IT" sz="1600" b="1">
                <a:solidFill>
                  <a:schemeClr val="tx1"/>
                </a:solidFill>
              </a:rPr>
              <a:t>| V = {</a:t>
            </a:r>
            <a:r>
              <a:rPr lang="it-IT" sz="1600" b="1" err="1">
                <a:solidFill>
                  <a:schemeClr val="tx1"/>
                </a:solidFill>
              </a:rPr>
              <a:t>authors</a:t>
            </a:r>
            <a:r>
              <a:rPr lang="it-IT" sz="1600" b="1">
                <a:solidFill>
                  <a:schemeClr val="tx1"/>
                </a:solidFill>
              </a:rPr>
              <a:t>}, E = {</a:t>
            </a:r>
            <a:r>
              <a:rPr lang="it-IT" sz="1600" b="1" err="1">
                <a:solidFill>
                  <a:schemeClr val="tx1"/>
                </a:solidFill>
              </a:rPr>
              <a:t>collaborations</a:t>
            </a:r>
            <a:r>
              <a:rPr lang="it-IT" sz="1600" b="1">
                <a:solidFill>
                  <a:schemeClr val="tx1"/>
                </a:solidFill>
              </a:rPr>
              <a:t>}.</a:t>
            </a:r>
          </a:p>
          <a:p>
            <a:pPr marL="285750" indent="-285750">
              <a:buChar char="•"/>
            </a:pPr>
            <a:r>
              <a:rPr lang="it-IT" sz="1600"/>
              <a:t>Study some of </a:t>
            </a:r>
            <a:r>
              <a:rPr lang="it-IT" sz="1600" err="1"/>
              <a:t>it's</a:t>
            </a:r>
            <a:r>
              <a:rPr lang="it-IT" sz="1600"/>
              <a:t> </a:t>
            </a:r>
            <a:r>
              <a:rPr lang="it-IT" sz="1600" err="1"/>
              <a:t>mathematical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properties</a:t>
            </a:r>
            <a:r>
              <a:rPr lang="it-IT" sz="1600" b="1">
                <a:solidFill>
                  <a:srgbClr val="FF5D00"/>
                </a:solidFill>
              </a:rPr>
              <a:t> </a:t>
            </a:r>
            <a:r>
              <a:rPr lang="it-IT" sz="1600"/>
              <a:t>and </a:t>
            </a:r>
            <a:r>
              <a:rPr lang="it-IT" sz="1600" err="1"/>
              <a:t>their</a:t>
            </a:r>
            <a:r>
              <a:rPr lang="it-IT" sz="1600"/>
              <a:t> </a:t>
            </a:r>
            <a:r>
              <a:rPr lang="it-IT" sz="1600" b="1" err="1">
                <a:solidFill>
                  <a:srgbClr val="FF5D00"/>
                </a:solidFill>
              </a:rPr>
              <a:t>evolution</a:t>
            </a:r>
            <a:r>
              <a:rPr lang="it-IT" sz="1600" b="1">
                <a:solidFill>
                  <a:srgbClr val="FF5D00"/>
                </a:solidFill>
              </a:rPr>
              <a:t> over time</a:t>
            </a:r>
            <a:r>
              <a:rPr lang="it-IT" sz="1600" b="1">
                <a:solidFill>
                  <a:schemeClr val="tx1"/>
                </a:solidFill>
              </a:rPr>
              <a:t>;</a:t>
            </a:r>
            <a:endParaRPr lang="it-IT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58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11063" y="164591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(2)  How to interpret a time step?</a:t>
            </a:r>
            <a:endParaRPr lang="en-US" b="0"/>
          </a:p>
          <a:p>
            <a:pPr algn="l"/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39643" y="5026956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769700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magine 9">
            <a:extLst>
              <a:ext uri="{FF2B5EF4-FFF2-40B4-BE49-F238E27FC236}">
                <a16:creationId xmlns:a16="http://schemas.microsoft.com/office/drawing/2014/main" id="{F3B5ACEA-F886-CD73-2897-4D5178F4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" y="2380694"/>
            <a:ext cx="3341594" cy="1908354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BB23880-97C1-DFD5-72D8-FFC69F045EC0}"/>
              </a:ext>
            </a:extLst>
          </p:cNvPr>
          <p:cNvCxnSpPr/>
          <p:nvPr/>
        </p:nvCxnSpPr>
        <p:spPr>
          <a:xfrm flipV="1">
            <a:off x="3469342" y="2040591"/>
            <a:ext cx="948017" cy="961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C5E13F9-FE2E-FA2C-4A84-E5C3FEBCB334}"/>
              </a:ext>
            </a:extLst>
          </p:cNvPr>
          <p:cNvCxnSpPr>
            <a:cxnSpLocks/>
          </p:cNvCxnSpPr>
          <p:nvPr/>
        </p:nvCxnSpPr>
        <p:spPr>
          <a:xfrm>
            <a:off x="3496236" y="3459255"/>
            <a:ext cx="759757" cy="28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E1E7BEF-8F2B-1C82-76CA-944FEEB0FF12}"/>
              </a:ext>
            </a:extLst>
          </p:cNvPr>
          <p:cNvSpPr txBox="1"/>
          <p:nvPr/>
        </p:nvSpPr>
        <p:spPr>
          <a:xfrm>
            <a:off x="117660" y="1373702"/>
            <a:ext cx="38929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800"/>
              <a:t>Vertex </a:t>
            </a:r>
            <a:r>
              <a:rPr lang="it-IT" sz="1800" err="1"/>
              <a:t>trajectories</a:t>
            </a:r>
            <a:r>
              <a:rPr lang="it-IT" sz="1800"/>
              <a:t> are </a:t>
            </a:r>
            <a:r>
              <a:rPr lang="it-IT" sz="1800" b="1" err="1"/>
              <a:t>stretched</a:t>
            </a:r>
            <a:endParaRPr lang="it-IT" sz="1800" b="1"/>
          </a:p>
          <a:p>
            <a:pPr marL="285750" indent="-285750">
              <a:buChar char="•"/>
            </a:pPr>
            <a:r>
              <a:rPr lang="en-US" sz="1800"/>
              <a:t>Shown their </a:t>
            </a:r>
            <a:r>
              <a:rPr lang="en-US" sz="1800" b="1"/>
              <a:t>logarithmic </a:t>
            </a:r>
            <a:r>
              <a:rPr lang="en-US" sz="1800"/>
              <a:t>shape.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25910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11063" y="164591"/>
            <a:ext cx="5577371" cy="986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(2)  How to interpret a time step?</a:t>
            </a:r>
            <a:endParaRPr lang="en-US" b="0"/>
          </a:p>
          <a:p>
            <a:pPr algn="l"/>
            <a:endParaRPr lang="en"/>
          </a:p>
        </p:txBody>
      </p:sp>
      <p:cxnSp>
        <p:nvCxnSpPr>
          <p:cNvPr id="5" name="Google Shape;207;p37">
            <a:extLst>
              <a:ext uri="{FF2B5EF4-FFF2-40B4-BE49-F238E27FC236}">
                <a16:creationId xmlns:a16="http://schemas.microsoft.com/office/drawing/2014/main" id="{7A990013-0B06-4465-9FCC-DF1470EF18CA}"/>
              </a:ext>
            </a:extLst>
          </p:cNvPr>
          <p:cNvCxnSpPr/>
          <p:nvPr/>
        </p:nvCxnSpPr>
        <p:spPr>
          <a:xfrm>
            <a:off x="4539643" y="5026956"/>
            <a:ext cx="4593883" cy="1298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208;p37">
            <a:extLst>
              <a:ext uri="{FF2B5EF4-FFF2-40B4-BE49-F238E27FC236}">
                <a16:creationId xmlns:a16="http://schemas.microsoft.com/office/drawing/2014/main" id="{A9831B4E-DC3E-40FC-8603-9011F3DE1274}"/>
              </a:ext>
            </a:extLst>
          </p:cNvPr>
          <p:cNvCxnSpPr/>
          <p:nvPr/>
        </p:nvCxnSpPr>
        <p:spPr>
          <a:xfrm flipV="1">
            <a:off x="0" y="769700"/>
            <a:ext cx="4749747" cy="649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magine 5">
            <a:extLst>
              <a:ext uri="{FF2B5EF4-FFF2-40B4-BE49-F238E27FC236}">
                <a16:creationId xmlns:a16="http://schemas.microsoft.com/office/drawing/2014/main" id="{23146773-78ED-DDE7-82D1-72EA7DFB0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47" y="2977900"/>
            <a:ext cx="4558552" cy="1877112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DB7C491B-2273-70CD-D160-0919D0FBB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147" y="917072"/>
            <a:ext cx="4558552" cy="1904135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F3B5ACEA-F886-CD73-2897-4D5178F45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7" y="2380694"/>
            <a:ext cx="3341594" cy="1908354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BB23880-97C1-DFD5-72D8-FFC69F045EC0}"/>
              </a:ext>
            </a:extLst>
          </p:cNvPr>
          <p:cNvCxnSpPr/>
          <p:nvPr/>
        </p:nvCxnSpPr>
        <p:spPr>
          <a:xfrm flipV="1">
            <a:off x="3469342" y="2040591"/>
            <a:ext cx="948017" cy="961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C5E13F9-FE2E-FA2C-4A84-E5C3FEBCB334}"/>
              </a:ext>
            </a:extLst>
          </p:cNvPr>
          <p:cNvCxnSpPr>
            <a:cxnSpLocks/>
          </p:cNvCxnSpPr>
          <p:nvPr/>
        </p:nvCxnSpPr>
        <p:spPr>
          <a:xfrm>
            <a:off x="3496236" y="3459255"/>
            <a:ext cx="759757" cy="28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E1E7BEF-8F2B-1C82-76CA-944FEEB0FF12}"/>
              </a:ext>
            </a:extLst>
          </p:cNvPr>
          <p:cNvSpPr txBox="1"/>
          <p:nvPr/>
        </p:nvSpPr>
        <p:spPr>
          <a:xfrm>
            <a:off x="50425" y="997184"/>
            <a:ext cx="38929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it-IT" sz="1800"/>
              <a:t>Vertex </a:t>
            </a:r>
            <a:r>
              <a:rPr lang="it-IT" sz="1800" err="1"/>
              <a:t>trajectories</a:t>
            </a:r>
            <a:r>
              <a:rPr lang="it-IT" sz="1800"/>
              <a:t> are </a:t>
            </a:r>
            <a:r>
              <a:rPr lang="it-IT" sz="1800" b="1" err="1">
                <a:solidFill>
                  <a:srgbClr val="FF9A00"/>
                </a:solidFill>
              </a:rPr>
              <a:t>stretched</a:t>
            </a:r>
            <a:br>
              <a:rPr lang="it-IT" sz="1800" b="1">
                <a:solidFill>
                  <a:srgbClr val="FF9A00"/>
                </a:solidFill>
              </a:rPr>
            </a:br>
            <a:r>
              <a:rPr lang="it-IT" sz="1800" b="1">
                <a:solidFill>
                  <a:srgbClr val="FF9A00"/>
                </a:solidFill>
              </a:rPr>
              <a:t>on the x </a:t>
            </a:r>
            <a:r>
              <a:rPr lang="it-IT" sz="1800" b="1" err="1">
                <a:solidFill>
                  <a:srgbClr val="FF9A00"/>
                </a:solidFill>
              </a:rPr>
              <a:t>axis</a:t>
            </a:r>
          </a:p>
          <a:p>
            <a:pPr marL="285750" indent="-285750">
              <a:buChar char="•"/>
            </a:pPr>
            <a:endParaRPr lang="it-IT" sz="1800" b="1">
              <a:solidFill>
                <a:srgbClr val="FF9A00"/>
              </a:solidFill>
            </a:endParaRPr>
          </a:p>
          <a:p>
            <a:pPr marL="285750" indent="-285750">
              <a:buChar char="•"/>
            </a:pPr>
            <a:r>
              <a:rPr lang="en-US" sz="1800"/>
              <a:t>Shown their </a:t>
            </a:r>
            <a:r>
              <a:rPr lang="en-US" sz="1800" b="1">
                <a:solidFill>
                  <a:srgbClr val="00A2FF"/>
                </a:solidFill>
              </a:rPr>
              <a:t>logarithmic</a:t>
            </a:r>
            <a:r>
              <a:rPr lang="en-US" sz="1800" b="1"/>
              <a:t> </a:t>
            </a:r>
            <a:r>
              <a:rPr lang="en-US" sz="1800"/>
              <a:t>shape.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398892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6379041" cy="1934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5D00"/>
                </a:solidFill>
              </a:rPr>
              <a:t>DEGREE DISTRIBUTION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</a:rPr>
              <a:t>04</a:t>
            </a:r>
            <a:endParaRPr lang="it-IT">
              <a:solidFill>
                <a:srgbClr val="C00000"/>
              </a:solidFill>
            </a:endParaRPr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723998DE-57FD-415A-B3C4-1E041FAEB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en">
                <a:solidFill>
                  <a:srgbClr val="0065FF"/>
                </a:solidFill>
                <a:latin typeface="Exo 2"/>
              </a:rPr>
              <a:t>Degree Distribution Retrieval</a:t>
            </a:r>
            <a:endParaRPr lang="en-US">
              <a:solidFill>
                <a:srgbClr val="0065FF"/>
              </a:solidFill>
              <a:latin typeface="Exo 2"/>
            </a:endParaRPr>
          </a:p>
          <a:p>
            <a:pPr marL="0" indent="0"/>
            <a:r>
              <a:rPr lang="en">
                <a:solidFill>
                  <a:srgbClr val="0065FF"/>
                </a:solidFill>
                <a:latin typeface="Exo 2"/>
              </a:rPr>
              <a:t>Degree Distribution Fitting</a:t>
            </a:r>
            <a:endParaRPr lang="it-IT">
              <a:solidFill>
                <a:srgbClr val="0065FF"/>
              </a:solidFill>
            </a:endParaRPr>
          </a:p>
          <a:p>
            <a:endParaRPr lang="it-IT">
              <a:solidFill>
                <a:srgbClr val="0065FF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4945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379744" y="-26295"/>
            <a:ext cx="6336889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DEGREE DISTRIBUTION RETRIEVAL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C4938F6-7741-4D28-9728-56FCE9280F40}"/>
              </a:ext>
            </a:extLst>
          </p:cNvPr>
          <p:cNvCxnSpPr/>
          <p:nvPr/>
        </p:nvCxnSpPr>
        <p:spPr>
          <a:xfrm flipV="1">
            <a:off x="4312801" y="514093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2F11135A-5FCC-49F2-8380-415702413A86}"/>
              </a:ext>
            </a:extLst>
          </p:cNvPr>
          <p:cNvCxnSpPr/>
          <p:nvPr/>
        </p:nvCxnSpPr>
        <p:spPr>
          <a:xfrm flipV="1">
            <a:off x="376671" y="142364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5251361-37AB-4F79-806E-21DABEB15818}"/>
              </a:ext>
            </a:extLst>
          </p:cNvPr>
          <p:cNvSpPr txBox="1"/>
          <p:nvPr/>
        </p:nvSpPr>
        <p:spPr>
          <a:xfrm>
            <a:off x="323417" y="708559"/>
            <a:ext cx="7899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Exo 2"/>
              </a:rPr>
              <a:t>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acquire</a:t>
            </a:r>
            <a:r>
              <a:rPr lang="it-IT">
                <a:solidFill>
                  <a:schemeClr val="tx1"/>
                </a:solidFill>
                <a:latin typeface="Exo 2"/>
              </a:rPr>
              <a:t> more knowledge from the </a:t>
            </a:r>
            <a:r>
              <a:rPr lang="it-IT" err="1">
                <a:solidFill>
                  <a:schemeClr val="tx1"/>
                </a:solidFill>
                <a:latin typeface="Exo 2"/>
              </a:rPr>
              <a:t>character</a:t>
            </a:r>
            <a:r>
              <a:rPr lang="it-IT">
                <a:solidFill>
                  <a:schemeClr val="tx1"/>
                </a:solidFill>
                <a:latin typeface="Exo 2"/>
              </a:rPr>
              <a:t> of the data the</a:t>
            </a:r>
            <a:r>
              <a:rPr lang="it-IT" b="1">
                <a:solidFill>
                  <a:schemeClr val="tx1"/>
                </a:solidFill>
                <a:latin typeface="Exo 2"/>
              </a:rPr>
              <a:t> degree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distribution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found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taking</a:t>
            </a:r>
            <a:r>
              <a:rPr lang="it-IT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>
                <a:solidFill>
                  <a:schemeClr val="tx1"/>
                </a:solidFill>
                <a:latin typeface="Exo 2"/>
              </a:rPr>
              <a:t>#authors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a </a:t>
            </a:r>
            <a:r>
              <a:rPr lang="it-IT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>
                <a:solidFill>
                  <a:schemeClr val="tx1"/>
                </a:solidFill>
                <a:latin typeface="Exo 2"/>
              </a:rPr>
              <a:t>#collaborations. </a:t>
            </a:r>
            <a:r>
              <a:rPr lang="it-IT">
                <a:solidFill>
                  <a:schemeClr val="tx1"/>
                </a:solidFill>
                <a:latin typeface="Exo 2"/>
              </a:rPr>
              <a:t> ​</a:t>
            </a:r>
            <a:endParaRPr lang="it-IT">
              <a:solidFill>
                <a:schemeClr val="tx1"/>
              </a:solidFill>
            </a:endParaRPr>
          </a:p>
        </p:txBody>
      </p:sp>
      <p:pic>
        <p:nvPicPr>
          <p:cNvPr id="2" name="Immagine 5">
            <a:extLst>
              <a:ext uri="{FF2B5EF4-FFF2-40B4-BE49-F238E27FC236}">
                <a16:creationId xmlns:a16="http://schemas.microsoft.com/office/drawing/2014/main" id="{FFDB8AE3-81ED-4BE7-33FC-6995558F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" y="2163915"/>
            <a:ext cx="4309781" cy="2227603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2E688B45-0BAF-857C-005D-7FF99D2B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5" y="2164668"/>
            <a:ext cx="4518211" cy="22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5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379744" y="-26295"/>
            <a:ext cx="6336889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DEGREE DISTRIBUTION FITTING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C4938F6-7741-4D28-9728-56FCE9280F40}"/>
              </a:ext>
            </a:extLst>
          </p:cNvPr>
          <p:cNvCxnSpPr/>
          <p:nvPr/>
        </p:nvCxnSpPr>
        <p:spPr>
          <a:xfrm flipV="1">
            <a:off x="4312801" y="514093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2F11135A-5FCC-49F2-8380-415702413A86}"/>
              </a:ext>
            </a:extLst>
          </p:cNvPr>
          <p:cNvCxnSpPr/>
          <p:nvPr/>
        </p:nvCxnSpPr>
        <p:spPr>
          <a:xfrm flipV="1">
            <a:off x="376671" y="142364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5251361-37AB-4F79-806E-21DABEB15818}"/>
              </a:ext>
            </a:extLst>
          </p:cNvPr>
          <p:cNvSpPr txBox="1"/>
          <p:nvPr/>
        </p:nvSpPr>
        <p:spPr>
          <a:xfrm>
            <a:off x="323417" y="708559"/>
            <a:ext cx="7899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Exo 2"/>
              </a:rPr>
              <a:t>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acquire</a:t>
            </a:r>
            <a:r>
              <a:rPr lang="it-IT">
                <a:solidFill>
                  <a:schemeClr val="tx1"/>
                </a:solidFill>
                <a:latin typeface="Exo 2"/>
              </a:rPr>
              <a:t> more knowledge from the </a:t>
            </a:r>
            <a:r>
              <a:rPr lang="it-IT" err="1">
                <a:solidFill>
                  <a:schemeClr val="tx1"/>
                </a:solidFill>
                <a:latin typeface="Exo 2"/>
              </a:rPr>
              <a:t>character</a:t>
            </a:r>
            <a:r>
              <a:rPr lang="it-IT">
                <a:solidFill>
                  <a:schemeClr val="tx1"/>
                </a:solidFill>
                <a:latin typeface="Exo 2"/>
              </a:rPr>
              <a:t> of the data the</a:t>
            </a:r>
            <a:r>
              <a:rPr lang="it-IT" b="1">
                <a:solidFill>
                  <a:schemeClr val="tx1"/>
                </a:solidFill>
                <a:latin typeface="Exo 2"/>
              </a:rPr>
              <a:t> degree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distribution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found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taking</a:t>
            </a:r>
            <a:r>
              <a:rPr lang="it-IT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>
                <a:solidFill>
                  <a:schemeClr val="tx1"/>
                </a:solidFill>
                <a:latin typeface="Exo 2"/>
              </a:rPr>
              <a:t>#authors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a </a:t>
            </a:r>
            <a:r>
              <a:rPr lang="it-IT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>
                <a:solidFill>
                  <a:schemeClr val="tx1"/>
                </a:solidFill>
                <a:latin typeface="Exo 2"/>
              </a:rPr>
              <a:t>#collaborations. </a:t>
            </a:r>
            <a:r>
              <a:rPr lang="it-IT">
                <a:solidFill>
                  <a:schemeClr val="tx1"/>
                </a:solidFill>
                <a:latin typeface="Exo 2"/>
              </a:rPr>
              <a:t> ​</a:t>
            </a:r>
            <a:endParaRPr lang="it-IT">
              <a:solidFill>
                <a:schemeClr val="tx1"/>
              </a:solidFill>
            </a:endParaRPr>
          </a:p>
        </p:txBody>
      </p:sp>
      <p:pic>
        <p:nvPicPr>
          <p:cNvPr id="13" name="Immagine 13">
            <a:extLst>
              <a:ext uri="{FF2B5EF4-FFF2-40B4-BE49-F238E27FC236}">
                <a16:creationId xmlns:a16="http://schemas.microsoft.com/office/drawing/2014/main" id="{2DFE1BD3-2E38-A615-C7B8-D55DCFA8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68810"/>
            <a:ext cx="3039035" cy="3298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7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379744" y="-26295"/>
            <a:ext cx="6336889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DEGREE DISTRIBUTION FITTING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C4938F6-7741-4D28-9728-56FCE9280F40}"/>
              </a:ext>
            </a:extLst>
          </p:cNvPr>
          <p:cNvCxnSpPr/>
          <p:nvPr/>
        </p:nvCxnSpPr>
        <p:spPr>
          <a:xfrm flipV="1">
            <a:off x="4312801" y="514093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2F11135A-5FCC-49F2-8380-415702413A86}"/>
              </a:ext>
            </a:extLst>
          </p:cNvPr>
          <p:cNvCxnSpPr/>
          <p:nvPr/>
        </p:nvCxnSpPr>
        <p:spPr>
          <a:xfrm flipV="1">
            <a:off x="376671" y="142364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5251361-37AB-4F79-806E-21DABEB15818}"/>
              </a:ext>
            </a:extLst>
          </p:cNvPr>
          <p:cNvSpPr txBox="1"/>
          <p:nvPr/>
        </p:nvSpPr>
        <p:spPr>
          <a:xfrm>
            <a:off x="323417" y="708559"/>
            <a:ext cx="7899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Exo 2"/>
              </a:rPr>
              <a:t>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acquire</a:t>
            </a:r>
            <a:r>
              <a:rPr lang="it-IT">
                <a:solidFill>
                  <a:schemeClr val="tx1"/>
                </a:solidFill>
                <a:latin typeface="Exo 2"/>
              </a:rPr>
              <a:t> more knowledge from the </a:t>
            </a:r>
            <a:r>
              <a:rPr lang="it-IT" err="1">
                <a:solidFill>
                  <a:schemeClr val="tx1"/>
                </a:solidFill>
                <a:latin typeface="Exo 2"/>
              </a:rPr>
              <a:t>character</a:t>
            </a:r>
            <a:r>
              <a:rPr lang="it-IT">
                <a:solidFill>
                  <a:schemeClr val="tx1"/>
                </a:solidFill>
                <a:latin typeface="Exo 2"/>
              </a:rPr>
              <a:t> of the data the</a:t>
            </a:r>
            <a:r>
              <a:rPr lang="it-IT" b="1">
                <a:solidFill>
                  <a:schemeClr val="tx1"/>
                </a:solidFill>
                <a:latin typeface="Exo 2"/>
              </a:rPr>
              <a:t> degree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distribution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found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taking</a:t>
            </a:r>
            <a:r>
              <a:rPr lang="it-IT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>
                <a:solidFill>
                  <a:schemeClr val="tx1"/>
                </a:solidFill>
                <a:latin typeface="Exo 2"/>
              </a:rPr>
              <a:t>#authors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a </a:t>
            </a:r>
            <a:r>
              <a:rPr lang="it-IT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>
                <a:solidFill>
                  <a:schemeClr val="tx1"/>
                </a:solidFill>
                <a:latin typeface="Exo 2"/>
              </a:rPr>
              <a:t>#collaborations. </a:t>
            </a:r>
            <a:r>
              <a:rPr lang="it-IT">
                <a:solidFill>
                  <a:schemeClr val="tx1"/>
                </a:solidFill>
                <a:latin typeface="Exo 2"/>
              </a:rPr>
              <a:t> ​</a:t>
            </a:r>
            <a:endParaRPr lang="it-IT">
              <a:solidFill>
                <a:schemeClr val="tx1"/>
              </a:solidFill>
            </a:endParaRPr>
          </a:p>
        </p:txBody>
      </p:sp>
      <p:pic>
        <p:nvPicPr>
          <p:cNvPr id="13" name="Immagine 13">
            <a:extLst>
              <a:ext uri="{FF2B5EF4-FFF2-40B4-BE49-F238E27FC236}">
                <a16:creationId xmlns:a16="http://schemas.microsoft.com/office/drawing/2014/main" id="{2DFE1BD3-2E38-A615-C7B8-D55DCFA8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68810"/>
            <a:ext cx="3039035" cy="3298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CEF53C45-D017-0CF4-0DC9-0DF7526F9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153" y="1266147"/>
            <a:ext cx="3126441" cy="3821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6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379744" y="-26295"/>
            <a:ext cx="6336889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DEGREE DISTRIBUTION RETRIEVAL</a:t>
            </a:r>
          </a:p>
        </p:txBody>
      </p:sp>
      <p:cxnSp>
        <p:nvCxnSpPr>
          <p:cNvPr id="3" name="Google Shape;207;p37">
            <a:extLst>
              <a:ext uri="{FF2B5EF4-FFF2-40B4-BE49-F238E27FC236}">
                <a16:creationId xmlns:a16="http://schemas.microsoft.com/office/drawing/2014/main" id="{8C4938F6-7741-4D28-9728-56FCE9280F40}"/>
              </a:ext>
            </a:extLst>
          </p:cNvPr>
          <p:cNvCxnSpPr/>
          <p:nvPr/>
        </p:nvCxnSpPr>
        <p:spPr>
          <a:xfrm flipV="1">
            <a:off x="4312801" y="514093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208;p37">
            <a:extLst>
              <a:ext uri="{FF2B5EF4-FFF2-40B4-BE49-F238E27FC236}">
                <a16:creationId xmlns:a16="http://schemas.microsoft.com/office/drawing/2014/main" id="{2F11135A-5FCC-49F2-8380-415702413A86}"/>
              </a:ext>
            </a:extLst>
          </p:cNvPr>
          <p:cNvCxnSpPr/>
          <p:nvPr/>
        </p:nvCxnSpPr>
        <p:spPr>
          <a:xfrm flipV="1">
            <a:off x="376671" y="1423641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5251361-37AB-4F79-806E-21DABEB15818}"/>
              </a:ext>
            </a:extLst>
          </p:cNvPr>
          <p:cNvSpPr txBox="1"/>
          <p:nvPr/>
        </p:nvSpPr>
        <p:spPr>
          <a:xfrm>
            <a:off x="323417" y="708559"/>
            <a:ext cx="7899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Exo 2"/>
              </a:rPr>
              <a:t>To </a:t>
            </a:r>
            <a:r>
              <a:rPr lang="it-IT" err="1">
                <a:solidFill>
                  <a:schemeClr val="tx1"/>
                </a:solidFill>
                <a:latin typeface="Exo 2"/>
              </a:rPr>
              <a:t>acquire</a:t>
            </a:r>
            <a:r>
              <a:rPr lang="it-IT">
                <a:solidFill>
                  <a:schemeClr val="tx1"/>
                </a:solidFill>
                <a:latin typeface="Exo 2"/>
              </a:rPr>
              <a:t> more knowledge from the </a:t>
            </a:r>
            <a:r>
              <a:rPr lang="it-IT" err="1">
                <a:solidFill>
                  <a:schemeClr val="tx1"/>
                </a:solidFill>
                <a:latin typeface="Exo 2"/>
              </a:rPr>
              <a:t>character</a:t>
            </a:r>
            <a:r>
              <a:rPr lang="it-IT">
                <a:solidFill>
                  <a:schemeClr val="tx1"/>
                </a:solidFill>
                <a:latin typeface="Exo 2"/>
              </a:rPr>
              <a:t> of the data the</a:t>
            </a:r>
            <a:r>
              <a:rPr lang="it-IT" b="1">
                <a:solidFill>
                  <a:schemeClr val="tx1"/>
                </a:solidFill>
                <a:latin typeface="Exo 2"/>
              </a:rPr>
              <a:t> degree </a:t>
            </a:r>
            <a:r>
              <a:rPr lang="it-IT" b="1" err="1">
                <a:solidFill>
                  <a:schemeClr val="tx1"/>
                </a:solidFill>
                <a:latin typeface="Exo 2"/>
              </a:rPr>
              <a:t>distribution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is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err="1">
                <a:solidFill>
                  <a:schemeClr val="tx1"/>
                </a:solidFill>
                <a:latin typeface="Exo 2"/>
              </a:rPr>
              <a:t>found</a:t>
            </a:r>
            <a:r>
              <a:rPr lang="it-IT">
                <a:solidFill>
                  <a:schemeClr val="tx1"/>
                </a:solidFill>
                <a:latin typeface="Exo 2"/>
              </a:rPr>
              <a:t>, </a:t>
            </a:r>
            <a:r>
              <a:rPr lang="it-IT" err="1">
                <a:solidFill>
                  <a:schemeClr val="tx1"/>
                </a:solidFill>
                <a:latin typeface="Exo 2"/>
              </a:rPr>
              <a:t>taking</a:t>
            </a:r>
            <a:r>
              <a:rPr lang="it-IT">
                <a:solidFill>
                  <a:schemeClr val="tx1"/>
                </a:solidFill>
                <a:latin typeface="Exo 2"/>
              </a:rPr>
              <a:t> the </a:t>
            </a:r>
            <a:r>
              <a:rPr lang="it-IT" b="1">
                <a:solidFill>
                  <a:schemeClr val="tx1"/>
                </a:solidFill>
                <a:latin typeface="Exo 2"/>
              </a:rPr>
              <a:t>#authors</a:t>
            </a:r>
            <a:r>
              <a:rPr lang="it-IT">
                <a:solidFill>
                  <a:schemeClr val="tx1"/>
                </a:solidFill>
                <a:latin typeface="Exo 2"/>
              </a:rPr>
              <a:t> with a </a:t>
            </a:r>
            <a:r>
              <a:rPr lang="it-IT" err="1">
                <a:solidFill>
                  <a:schemeClr val="tx1"/>
                </a:solidFill>
                <a:latin typeface="Exo 2"/>
              </a:rPr>
              <a:t>given</a:t>
            </a:r>
            <a:r>
              <a:rPr lang="it-IT">
                <a:solidFill>
                  <a:schemeClr val="tx1"/>
                </a:solidFill>
                <a:latin typeface="Exo 2"/>
              </a:rPr>
              <a:t> </a:t>
            </a:r>
            <a:r>
              <a:rPr lang="it-IT" b="1">
                <a:solidFill>
                  <a:schemeClr val="tx1"/>
                </a:solidFill>
                <a:latin typeface="Exo 2"/>
              </a:rPr>
              <a:t>#collaborations. </a:t>
            </a:r>
            <a:r>
              <a:rPr lang="it-IT">
                <a:solidFill>
                  <a:schemeClr val="tx1"/>
                </a:solidFill>
                <a:latin typeface="Exo 2"/>
              </a:rPr>
              <a:t> ​</a:t>
            </a:r>
            <a:endParaRPr lang="it-IT">
              <a:solidFill>
                <a:schemeClr val="tx1"/>
              </a:solidFill>
            </a:endParaRP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63656014-5160-D122-F636-9CCE4FB2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28" y="1737470"/>
            <a:ext cx="7792570" cy="301999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11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6098409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FF5D00"/>
                </a:solidFill>
              </a:rPr>
              <a:t>VERTEX TRAJECTORIES</a:t>
            </a:r>
            <a:endParaRPr lang="it-IT">
              <a:solidFill>
                <a:srgbClr val="FF5D00"/>
              </a:solidFill>
            </a:endParaRPr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05</a:t>
            </a:r>
          </a:p>
        </p:txBody>
      </p:sp>
      <p:sp>
        <p:nvSpPr>
          <p:cNvPr id="480" name="Google Shape;480;p51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1283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solidFill>
                  <a:srgbClr val="0070C0"/>
                </a:solidFill>
              </a:rPr>
              <a:t>Average Trajectories</a:t>
            </a:r>
            <a:endParaRPr lang="it-IT" dirty="0">
              <a:solidFill>
                <a:srgbClr val="0070C0"/>
              </a:solidFill>
            </a:endParaRPr>
          </a:p>
          <a:p>
            <a:pPr marL="0" indent="0"/>
            <a:r>
              <a:rPr lang="en" b="1" dirty="0">
                <a:solidFill>
                  <a:srgbClr val="0070C0"/>
                </a:solidFill>
              </a:rPr>
              <a:t>Fitting Trajectories</a:t>
            </a:r>
          </a:p>
          <a:p>
            <a:pPr marL="0" indent="0"/>
            <a:r>
              <a:rPr lang="en" b="1" dirty="0">
                <a:solidFill>
                  <a:srgbClr val="0070C0"/>
                </a:solidFill>
              </a:rPr>
              <a:t>General Fitting</a:t>
            </a:r>
          </a:p>
          <a:p>
            <a:pPr marL="0" indent="0"/>
            <a:r>
              <a:rPr lang="en" b="1" dirty="0">
                <a:solidFill>
                  <a:srgbClr val="0070C0"/>
                </a:solidFill>
              </a:rPr>
              <a:t>Results</a:t>
            </a:r>
          </a:p>
          <a:p>
            <a:pPr marL="0" indent="0"/>
            <a:endParaRPr lang="en" dirty="0">
              <a:solidFill>
                <a:srgbClr val="0070C0"/>
              </a:solidFill>
            </a:endParaRPr>
          </a:p>
          <a:p>
            <a:pPr marL="0" indent="0"/>
            <a:endParaRPr lang="en" b="1" dirty="0">
              <a:solidFill>
                <a:srgbClr val="0070C0"/>
              </a:solidFill>
            </a:endParaRPr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958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38">
            <a:extLst>
              <a:ext uri="{FF2B5EF4-FFF2-40B4-BE49-F238E27FC236}">
                <a16:creationId xmlns:a16="http://schemas.microsoft.com/office/drawing/2014/main" id="{0093EF12-5125-4063-812F-B859D88276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171009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AVERAGE TRAJECTORIES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FF5685-82B8-41FA-B0BA-874542CE7C57}"/>
              </a:ext>
            </a:extLst>
          </p:cNvPr>
          <p:cNvSpPr txBox="1"/>
          <p:nvPr/>
        </p:nvSpPr>
        <p:spPr>
          <a:xfrm>
            <a:off x="420719" y="875718"/>
            <a:ext cx="83064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>
                <a:latin typeface="Exo 2"/>
              </a:rPr>
              <a:t>Computed and plotted the </a:t>
            </a:r>
            <a:r>
              <a:rPr lang="en-US" b="1" dirty="0">
                <a:latin typeface="Exo 2"/>
              </a:rPr>
              <a:t>average trajectory of active authors</a:t>
            </a:r>
            <a:r>
              <a:rPr lang="en-US" dirty="0">
                <a:latin typeface="Exo 2"/>
              </a:rPr>
              <a:t> by starting year. </a:t>
            </a:r>
            <a:endParaRPr lang="it-IT"/>
          </a:p>
        </p:txBody>
      </p:sp>
      <p:cxnSp>
        <p:nvCxnSpPr>
          <p:cNvPr id="10" name="Google Shape;207;p37">
            <a:extLst>
              <a:ext uri="{FF2B5EF4-FFF2-40B4-BE49-F238E27FC236}">
                <a16:creationId xmlns:a16="http://schemas.microsoft.com/office/drawing/2014/main" id="{736E0F67-7351-4930-8D40-22A89AACC93E}"/>
              </a:ext>
            </a:extLst>
          </p:cNvPr>
          <p:cNvCxnSpPr/>
          <p:nvPr/>
        </p:nvCxnSpPr>
        <p:spPr>
          <a:xfrm flipV="1">
            <a:off x="4270181" y="756981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;p37">
            <a:extLst>
              <a:ext uri="{FF2B5EF4-FFF2-40B4-BE49-F238E27FC236}">
                <a16:creationId xmlns:a16="http://schemas.microsoft.com/office/drawing/2014/main" id="{7B7F34D8-F390-4812-8A35-32C4B6733C58}"/>
              </a:ext>
            </a:extLst>
          </p:cNvPr>
          <p:cNvCxnSpPr/>
          <p:nvPr/>
        </p:nvCxnSpPr>
        <p:spPr>
          <a:xfrm flipV="1">
            <a:off x="439860" y="1506185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3">
            <a:extLst>
              <a:ext uri="{FF2B5EF4-FFF2-40B4-BE49-F238E27FC236}">
                <a16:creationId xmlns:a16="http://schemas.microsoft.com/office/drawing/2014/main" id="{762FD9F3-1EB0-5A5D-F6AC-49C4AD1D5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1" y="1707186"/>
            <a:ext cx="7812741" cy="32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38">
            <a:extLst>
              <a:ext uri="{FF2B5EF4-FFF2-40B4-BE49-F238E27FC236}">
                <a16:creationId xmlns:a16="http://schemas.microsoft.com/office/drawing/2014/main" id="{0093EF12-5125-4063-812F-B859D88276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171009"/>
            <a:ext cx="5214300" cy="595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AVERAGE TRAJECTORIES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FF5685-82B8-41FA-B0BA-874542CE7C57}"/>
              </a:ext>
            </a:extLst>
          </p:cNvPr>
          <p:cNvSpPr txBox="1"/>
          <p:nvPr/>
        </p:nvSpPr>
        <p:spPr>
          <a:xfrm>
            <a:off x="420719" y="875718"/>
            <a:ext cx="83064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>
                <a:latin typeface="Exo 2"/>
              </a:rPr>
              <a:t>Computed and plotted the </a:t>
            </a:r>
            <a:r>
              <a:rPr lang="en-US" b="1" dirty="0">
                <a:latin typeface="Exo 2"/>
              </a:rPr>
              <a:t>average trajectory of active authors</a:t>
            </a:r>
            <a:r>
              <a:rPr lang="en-US" dirty="0">
                <a:latin typeface="Exo 2"/>
              </a:rPr>
              <a:t> by starting year. </a:t>
            </a:r>
            <a:endParaRPr lang="en-US">
              <a:latin typeface="Exo 2"/>
            </a:endParaRPr>
          </a:p>
          <a:p>
            <a:pPr marL="285750" indent="-285750">
              <a:buChar char="•"/>
            </a:pPr>
            <a:r>
              <a:rPr lang="en-US" dirty="0">
                <a:latin typeface="Exo 2"/>
              </a:rPr>
              <a:t>The x-axis is stretched by the number of new collaborations as events.</a:t>
            </a:r>
            <a:endParaRPr lang="it-IT" dirty="0"/>
          </a:p>
        </p:txBody>
      </p:sp>
      <p:cxnSp>
        <p:nvCxnSpPr>
          <p:cNvPr id="10" name="Google Shape;207;p37">
            <a:extLst>
              <a:ext uri="{FF2B5EF4-FFF2-40B4-BE49-F238E27FC236}">
                <a16:creationId xmlns:a16="http://schemas.microsoft.com/office/drawing/2014/main" id="{736E0F67-7351-4930-8D40-22A89AACC93E}"/>
              </a:ext>
            </a:extLst>
          </p:cNvPr>
          <p:cNvCxnSpPr/>
          <p:nvPr/>
        </p:nvCxnSpPr>
        <p:spPr>
          <a:xfrm flipV="1">
            <a:off x="4270181" y="756981"/>
            <a:ext cx="3911980" cy="2597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208;p37">
            <a:extLst>
              <a:ext uri="{FF2B5EF4-FFF2-40B4-BE49-F238E27FC236}">
                <a16:creationId xmlns:a16="http://schemas.microsoft.com/office/drawing/2014/main" id="{7B7F34D8-F390-4812-8A35-32C4B6733C58}"/>
              </a:ext>
            </a:extLst>
          </p:cNvPr>
          <p:cNvCxnSpPr/>
          <p:nvPr/>
        </p:nvCxnSpPr>
        <p:spPr>
          <a:xfrm flipV="1">
            <a:off x="439860" y="1506185"/>
            <a:ext cx="3691173" cy="1298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3">
            <a:extLst>
              <a:ext uri="{FF2B5EF4-FFF2-40B4-BE49-F238E27FC236}">
                <a16:creationId xmlns:a16="http://schemas.microsoft.com/office/drawing/2014/main" id="{762FD9F3-1EB0-5A5D-F6AC-49C4AD1D5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1" y="1707186"/>
            <a:ext cx="7812741" cy="32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7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(16:9)</PresentationFormat>
  <Slides>125</Slides>
  <Notes>125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125</vt:i4>
      </vt:variant>
    </vt:vector>
  </HeadingPairs>
  <TitlesOfParts>
    <vt:vector size="126" baseType="lpstr">
      <vt:lpstr>Tech Newsletter XL by Slidesgo</vt:lpstr>
      <vt:lpstr>Evolution over time of the structure of social graphs</vt:lpstr>
      <vt:lpstr>TABLE OF CONTENTS</vt:lpstr>
      <vt:lpstr>INTRODUCTION</vt:lpstr>
      <vt:lpstr>CONTEXT</vt:lpstr>
      <vt:lpstr>CONTEXT</vt:lpstr>
      <vt:lpstr>CONTEXT</vt:lpstr>
      <vt:lpstr>CONTEXT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STATE OF THE ART</vt:lpstr>
      <vt:lpstr>NETWORK EVOLUTION OVER TIME</vt:lpstr>
      <vt:lpstr>NETWORK EVOLUTION OVER TIME</vt:lpstr>
      <vt:lpstr>NETWORK EVOLUTION OVER TIME</vt:lpstr>
      <vt:lpstr>NETWORK EVOLUTION OVER TIME</vt:lpstr>
      <vt:lpstr>NETWORK EVOLUTION OVER TIME</vt:lpstr>
      <vt:lpstr>NETWORK EVOLUTION OVER TIME</vt:lpstr>
      <vt:lpstr>NETWORK EVOLUTION OVER TIME</vt:lpstr>
      <vt:lpstr>NETWORK EVOLUTION OVER TIME</vt:lpstr>
      <vt:lpstr>NETWORK EVOLUTION OVER TIME</vt:lpstr>
      <vt:lpstr>NETWORK EVOLUTION OVER TIME</vt:lpstr>
      <vt:lpstr>POWERLAW AND SCALE-FREE NETWORKS</vt:lpstr>
      <vt:lpstr>POWERLAW AND SCALE-FREE NETWORKS</vt:lpstr>
      <vt:lpstr>POWERLAW AND SCALE-FREE NETWORKS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FACED PROBLEMS</vt:lpstr>
      <vt:lpstr>(1) Which researchers should be taken into account?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(1) Which researchers should be taken into account?  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(2)  How to interpret a time step? </vt:lpstr>
      <vt:lpstr>(2)  How to interpret a time step? </vt:lpstr>
      <vt:lpstr>(2)  How to interpret a time step? </vt:lpstr>
      <vt:lpstr>DEGREE DISTRIBUTION</vt:lpstr>
      <vt:lpstr>DEGREE DISTRIBUTION RETRIEVAL</vt:lpstr>
      <vt:lpstr>DEGREE DISTRIBUTION FITTING</vt:lpstr>
      <vt:lpstr>DEGREE DISTRIBUTION FITTING</vt:lpstr>
      <vt:lpstr>DEGREE DISTRIBUTION RETRIEVAL</vt:lpstr>
      <vt:lpstr>VERTEX TRAJECTORIES</vt:lpstr>
      <vt:lpstr>AVERAGE TRAJECTORIES</vt:lpstr>
      <vt:lpstr>AVERAGE TRAJECTORIES</vt:lpstr>
      <vt:lpstr>FITTING TRAJECTORIES</vt:lpstr>
      <vt:lpstr>FITTING TRAJECTORIES</vt:lpstr>
      <vt:lpstr>FITTING TRAJECTORIES</vt:lpstr>
      <vt:lpstr>FITTING TRAJECTORIES</vt:lpstr>
      <vt:lpstr>FITTING TRAJECTORIES</vt:lpstr>
      <vt:lpstr>FITTING TRAJECTORIES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NEXT STEPS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WINDOW-SECTION FITTING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revision>99</cp:revision>
  <dcterms:modified xsi:type="dcterms:W3CDTF">2022-06-30T11:58:51Z</dcterms:modified>
</cp:coreProperties>
</file>